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3" r:id="rId6"/>
    <p:sldId id="278" r:id="rId7"/>
    <p:sldId id="306" r:id="rId8"/>
    <p:sldId id="307" r:id="rId9"/>
    <p:sldId id="271" r:id="rId10"/>
    <p:sldId id="272" r:id="rId11"/>
    <p:sldId id="273" r:id="rId12"/>
    <p:sldId id="296" r:id="rId13"/>
    <p:sldId id="309" r:id="rId14"/>
    <p:sldId id="297" r:id="rId15"/>
    <p:sldId id="298" r:id="rId16"/>
    <p:sldId id="301" r:id="rId17"/>
    <p:sldId id="302" r:id="rId18"/>
    <p:sldId id="303" r:id="rId19"/>
    <p:sldId id="304" r:id="rId20"/>
    <p:sldId id="308" r:id="rId21"/>
    <p:sldId id="27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1B8C3"/>
    <a:srgbClr val="F6F3E4"/>
    <a:srgbClr val="7F9AAF"/>
    <a:srgbClr val="3D5870"/>
    <a:srgbClr val="3D586F"/>
    <a:srgbClr val="11181B"/>
    <a:srgbClr val="EEC126"/>
    <a:srgbClr val="F0CB1C"/>
    <a:srgbClr val="2436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9500" autoAdjust="0"/>
  </p:normalViewPr>
  <p:slideViewPr>
    <p:cSldViewPr snapToObjects="1">
      <p:cViewPr>
        <p:scale>
          <a:sx n="100" d="100"/>
          <a:sy n="100" d="100"/>
        </p:scale>
        <p:origin x="-192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DA81C5-0FF9-48BC-8A31-3D201B798CDE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11A4EA-2C34-47D9-983F-1A437C29E4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126D81-B652-4536-A3D2-36BA68229998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EB1DD5-7C48-465C-8D3E-6437D5E1C2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ＭＳ Ｐゴシック" pitchFamily="-9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21FB9-3BBB-4C2B-B6D0-D8895DC433A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b="1" smtClean="0">
                <a:solidFill>
                  <a:srgbClr val="246AA2"/>
                </a:solidFill>
              </a:rPr>
              <a:t>Patient Discovery </a:t>
            </a:r>
            <a:r>
              <a:rPr lang="en-US" smtClean="0">
                <a:solidFill>
                  <a:srgbClr val="002776"/>
                </a:solidFill>
                <a:cs typeface="Arial" charset="0"/>
              </a:rPr>
              <a:t>– provides a means for a NHIN node to query another to determine if it is a source of information for a specific patient</a:t>
            </a:r>
          </a:p>
          <a:p>
            <a:pPr defTabSz="914400">
              <a:spcBef>
                <a:spcPct val="0"/>
              </a:spcBef>
            </a:pPr>
            <a:endParaRPr lang="en-US" smtClean="0">
              <a:cs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en-US" b="1" smtClean="0">
                <a:solidFill>
                  <a:srgbClr val="246AA2"/>
                </a:solidFill>
              </a:rPr>
              <a:t>Query &amp; Retrieve Docs </a:t>
            </a:r>
            <a:r>
              <a:rPr lang="en-US" smtClean="0">
                <a:solidFill>
                  <a:srgbClr val="002776"/>
                </a:solidFill>
                <a:cs typeface="Arial" charset="0"/>
              </a:rPr>
              <a:t>– an exchange pattern that allows NHIN nodes </a:t>
            </a:r>
            <a:br>
              <a:rPr lang="en-US" smtClean="0">
                <a:solidFill>
                  <a:srgbClr val="002776"/>
                </a:solidFill>
                <a:cs typeface="Arial" charset="0"/>
              </a:rPr>
            </a:br>
            <a:r>
              <a:rPr lang="en-US" smtClean="0">
                <a:solidFill>
                  <a:srgbClr val="002776"/>
                </a:solidFill>
                <a:cs typeface="Arial" charset="0"/>
              </a:rPr>
              <a:t>to locate and retrieve patient-specific clinical documents held by other </a:t>
            </a:r>
            <a:br>
              <a:rPr lang="en-US" smtClean="0">
                <a:solidFill>
                  <a:srgbClr val="002776"/>
                </a:solidFill>
                <a:cs typeface="Arial" charset="0"/>
              </a:rPr>
            </a:br>
            <a:r>
              <a:rPr lang="en-US" smtClean="0">
                <a:solidFill>
                  <a:srgbClr val="002776"/>
                </a:solidFill>
                <a:cs typeface="Arial" charset="0"/>
              </a:rPr>
              <a:t>NHIN nodes</a:t>
            </a:r>
          </a:p>
          <a:p>
            <a:pPr defTabSz="914400">
              <a:spcBef>
                <a:spcPct val="0"/>
              </a:spcBef>
            </a:pPr>
            <a:endParaRPr lang="en-US" smtClean="0">
              <a:cs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en-US" b="1" smtClean="0">
                <a:solidFill>
                  <a:srgbClr val="246AA2"/>
                </a:solidFill>
              </a:rPr>
              <a:t>Health Information Event Messaging (HIEM) </a:t>
            </a:r>
            <a:r>
              <a:rPr lang="en-US" smtClean="0">
                <a:solidFill>
                  <a:srgbClr val="002776"/>
                </a:solidFill>
                <a:cs typeface="Arial" charset="0"/>
              </a:rPr>
              <a:t>– a publish/subscribe exchange pattern that allows a NHIN node to establish a subscription to information available from another for periodic exchange</a:t>
            </a:r>
          </a:p>
          <a:p>
            <a:pPr defTabSz="914400">
              <a:spcBef>
                <a:spcPct val="0"/>
              </a:spcBef>
            </a:pPr>
            <a:endParaRPr lang="en-US" smtClean="0">
              <a:cs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en-US" b="1" smtClean="0">
                <a:solidFill>
                  <a:srgbClr val="246AA2"/>
                </a:solidFill>
              </a:rPr>
              <a:t>Document Submission </a:t>
            </a:r>
            <a:r>
              <a:rPr lang="en-US" smtClean="0">
                <a:solidFill>
                  <a:srgbClr val="002776"/>
                </a:solidFill>
                <a:cs typeface="Arial" charset="0"/>
              </a:rPr>
              <a:t>– a push mechanism that allows an initiating NHIN node to send one or more documents for a given patient to a receiving node</a:t>
            </a:r>
          </a:p>
          <a:p>
            <a:pPr defTabSz="914400">
              <a:spcBef>
                <a:spcPct val="0"/>
              </a:spcBef>
            </a:pPr>
            <a:endParaRPr lang="en-US" smtClean="0">
              <a:cs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en-US" b="1" smtClean="0">
                <a:solidFill>
                  <a:srgbClr val="246AA2"/>
                </a:solidFill>
              </a:rPr>
              <a:t>Services Registry Interface </a:t>
            </a:r>
            <a:r>
              <a:rPr lang="en-US" smtClean="0">
                <a:solidFill>
                  <a:srgbClr val="002776"/>
                </a:solidFill>
                <a:cs typeface="Arial" charset="0"/>
              </a:rPr>
              <a:t>– provides a means for NHIN nodes to obtain information on other nodes and service endpoints</a:t>
            </a:r>
            <a:endParaRPr lang="en-US" smtClean="0">
              <a:cs typeface="Arial" charset="0"/>
            </a:endParaRPr>
          </a:p>
          <a:p>
            <a:pPr defTabSz="914400"/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 anchor="b"/>
          <a:lstStyle/>
          <a:p>
            <a:pPr algn="r" defTabSz="914400"/>
            <a:fld id="{4A5DEBD4-14DA-44A7-AFBA-00B759B1BE65}" type="slidenum">
              <a:rPr lang="en-US" sz="1200">
                <a:latin typeface="Calibri" pitchFamily="34" charset="0"/>
                <a:cs typeface="Arial" charset="0"/>
              </a:rPr>
              <a:pPr algn="r" defTabSz="914400"/>
              <a:t>12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Need a new pix to reflect patient discovery instead of subject discovery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Subject discovery replacement pix needed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4AE724-9DB3-4EF6-9A59-BA684ADD2B9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048B01-7608-4554-9BBC-B82F50DC898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D918BC-D835-408D-BE40-5056ACC899F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Verify all logos are current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916AE3-89E5-4857-A34B-C52A6D49E75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20D085-1273-454B-8CF0-B3003D7A575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586BE0-8385-499B-922E-9EDF64EB6AA7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934C62-8AE8-4EB4-BFE4-28402674FB71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CGI - Providing integration and implementation support.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Cisco - Offering “CONNECT in a box” packaged with Cisco router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Google - Incorporating CONNECT into its open source PHR offering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Harris - Providing integration, support services and adaptor development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Initiate - Integrating with Initiate’s master patient index  by developing the customized adapter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Internet2 - Evaluating ways CONNECT can enable data exchange between rural health care providers within a region and across the country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Jericho - Developed a cross enterprise security and privacy authorization component and made it open source for the CONNECT community. The component was included in the CONNECT release 2.1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Mirth - Creating</a:t>
            </a:r>
            <a:r>
              <a:rPr lang="en-US" b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an open source healthcare integration engine for CONNECT to fast track the last mile of integration between CONNECT and edge systems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SAIC - Offering implementation support for CONNECT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Sun - Providing product support for the Sun components in CONNECT and offering integration support from CONNECT to their open source MPI.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rPr>
              <a:t>Vangent - Created an open source XDS.b to support federated document repositories and a document registry that will be incorporated into CONNECT 2.2. The company is also offering implementation services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A2F14C-6F68-48B7-AF3A-9F97FC200F7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890" y="2362200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890" y="3364345"/>
            <a:ext cx="7772400" cy="1143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E87C7F1C-3CB9-42D9-A62A-F8612BAF0F04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en-US"/>
              <a:t>Copyright 2009.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61394"/>
            <a:ext cx="5486400" cy="90540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2776" y="1371600"/>
            <a:ext cx="7845424" cy="464502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10554-935B-46A4-B0CB-9C1C0317CAE5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27412-F96B-4177-96A7-DBE045A8D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webinar.jpg"/>
          <p:cNvPicPr>
            <a:picLocks noChangeAspect="1"/>
          </p:cNvPicPr>
          <p:nvPr userDrawn="1"/>
        </p:nvPicPr>
        <p:blipFill>
          <a:blip r:embed="rId2"/>
          <a:srcRect t="14090"/>
          <a:stretch>
            <a:fillRect/>
          </a:stretch>
        </p:blipFill>
        <p:spPr bwMode="auto">
          <a:xfrm>
            <a:off x="0" y="76200"/>
            <a:ext cx="25765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590800" y="101600"/>
            <a:ext cx="944563" cy="887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1600"/>
          </a:xfrm>
          <a:prstGeom prst="rect">
            <a:avLst/>
          </a:prstGeom>
          <a:solidFill>
            <a:srgbClr val="6FB5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6" name="Picture 15" descr="Picture 17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4300" y="3462338"/>
            <a:ext cx="6489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00643"/>
            <a:ext cx="8229600" cy="905405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DA021-DF2E-4476-B40A-894C4D1D64A0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AE855-E4EC-49D3-852E-4473342BD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711"/>
            <a:ext cx="4038600" cy="4786489"/>
          </a:xfrm>
        </p:spPr>
        <p:txBody>
          <a:bodyPr/>
          <a:lstStyle>
            <a:lvl1pPr marL="0" indent="6350">
              <a:buNone/>
              <a:defRPr lang="en-US" sz="1700" b="1" smtClean="0">
                <a:solidFill>
                  <a:srgbClr val="AE2A21"/>
                </a:solidFill>
              </a:defRPr>
            </a:lvl1pPr>
            <a:lvl2pPr marL="0" indent="6350">
              <a:buNone/>
              <a:defRPr sz="1600" b="0">
                <a:solidFill>
                  <a:srgbClr val="404040"/>
                </a:solidFill>
              </a:defRPr>
            </a:lvl2pPr>
            <a:lvl3pPr marL="0" indent="6350">
              <a:defRPr sz="2000">
                <a:solidFill>
                  <a:srgbClr val="404040"/>
                </a:solidFill>
              </a:defRPr>
            </a:lvl3pPr>
            <a:lvl4pPr marL="0" indent="6350">
              <a:defRPr sz="2000">
                <a:solidFill>
                  <a:srgbClr val="404040"/>
                </a:solidFill>
              </a:defRPr>
            </a:lvl4pPr>
            <a:lvl5pPr marL="0" indent="6350">
              <a:defRPr sz="20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12776" y="1386541"/>
            <a:ext cx="3806824" cy="3962400"/>
          </a:xfrm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1029C-3EC5-495B-B3C3-6CE8F2BC7061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4113C-54E3-4957-9920-4654DB88C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252913" y="3733800"/>
            <a:ext cx="42672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61911"/>
            <a:ext cx="4495800" cy="2064207"/>
          </a:xfrm>
        </p:spPr>
        <p:txBody>
          <a:bodyPr/>
          <a:lstStyle>
            <a:lvl1pPr marL="0" indent="6350">
              <a:buNone/>
              <a:defRPr lang="en-US" sz="1700" b="1" smtClean="0">
                <a:solidFill>
                  <a:srgbClr val="AE2A21"/>
                </a:solidFill>
              </a:defRPr>
            </a:lvl1pPr>
            <a:lvl2pPr marL="0" indent="6350">
              <a:buNone/>
              <a:defRPr sz="1600" b="0">
                <a:solidFill>
                  <a:srgbClr val="404040"/>
                </a:solidFill>
              </a:defRPr>
            </a:lvl2pPr>
            <a:lvl3pPr marL="0" indent="6350">
              <a:defRPr sz="2000">
                <a:solidFill>
                  <a:srgbClr val="404040"/>
                </a:solidFill>
              </a:defRPr>
            </a:lvl3pPr>
            <a:lvl4pPr marL="0" indent="6350">
              <a:defRPr sz="2000">
                <a:solidFill>
                  <a:srgbClr val="404040"/>
                </a:solidFill>
              </a:defRPr>
            </a:lvl4pPr>
            <a:lvl5pPr marL="0" indent="6350">
              <a:defRPr sz="20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21361452">
            <a:off x="563396" y="1726842"/>
            <a:ext cx="3273424" cy="2168794"/>
          </a:xfrm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407435">
            <a:off x="522640" y="3471111"/>
            <a:ext cx="3063286" cy="2186706"/>
          </a:xfrm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191000" y="4004235"/>
            <a:ext cx="4495800" cy="2064207"/>
          </a:xfrm>
        </p:spPr>
        <p:txBody>
          <a:bodyPr/>
          <a:lstStyle>
            <a:lvl1pPr marL="0" indent="6350">
              <a:buNone/>
              <a:defRPr lang="en-US" sz="1700" b="1" smtClean="0">
                <a:solidFill>
                  <a:srgbClr val="AE2A21"/>
                </a:solidFill>
              </a:defRPr>
            </a:lvl1pPr>
            <a:lvl2pPr marL="0" indent="6350">
              <a:buNone/>
              <a:defRPr sz="1600" b="0">
                <a:solidFill>
                  <a:srgbClr val="404040"/>
                </a:solidFill>
              </a:defRPr>
            </a:lvl2pPr>
            <a:lvl3pPr marL="0" indent="6350">
              <a:defRPr sz="2000">
                <a:solidFill>
                  <a:srgbClr val="404040"/>
                </a:solidFill>
              </a:defRPr>
            </a:lvl3pPr>
            <a:lvl4pPr marL="0" indent="6350">
              <a:defRPr sz="2000">
                <a:solidFill>
                  <a:srgbClr val="404040"/>
                </a:solidFill>
              </a:defRPr>
            </a:lvl4pPr>
            <a:lvl5pPr marL="0" indent="6350">
              <a:defRPr sz="20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6676093-9CF3-47C7-B905-D87A45098D06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6BC78FA-D165-41AA-B730-2217F6D15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webinar.jpg"/>
          <p:cNvPicPr>
            <a:picLocks noChangeAspect="1"/>
          </p:cNvPicPr>
          <p:nvPr userDrawn="1"/>
        </p:nvPicPr>
        <p:blipFill>
          <a:blip r:embed="rId2"/>
          <a:srcRect t="14090"/>
          <a:stretch>
            <a:fillRect/>
          </a:stretch>
        </p:blipFill>
        <p:spPr bwMode="auto">
          <a:xfrm>
            <a:off x="0" y="76200"/>
            <a:ext cx="25765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5410200" y="0"/>
            <a:ext cx="37338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14600" y="101600"/>
            <a:ext cx="944563" cy="887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410200" y="0"/>
            <a:ext cx="36513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01600"/>
          </a:xfrm>
          <a:prstGeom prst="rect">
            <a:avLst/>
          </a:prstGeom>
          <a:solidFill>
            <a:srgbClr val="6FB5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33" y="941294"/>
            <a:ext cx="4692073" cy="9366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83622" y="315258"/>
            <a:ext cx="3266141" cy="1208741"/>
          </a:xfrm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922815"/>
            <a:ext cx="4697506" cy="4782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5683622" y="3019612"/>
            <a:ext cx="3266141" cy="1208741"/>
          </a:xfrm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607423" y="1600199"/>
            <a:ext cx="3402106" cy="1328271"/>
          </a:xfrm>
        </p:spPr>
        <p:txBody>
          <a:bodyPr/>
          <a:lstStyle>
            <a:lvl1pPr marL="0" indent="6350">
              <a:buNone/>
              <a:defRPr sz="1400">
                <a:solidFill>
                  <a:srgbClr val="004990"/>
                </a:solidFill>
              </a:defRPr>
            </a:lvl1pPr>
            <a:lvl2pPr marL="0" indent="6350">
              <a:defRPr sz="1400"/>
            </a:lvl2pPr>
            <a:lvl3pPr marL="0" indent="6350">
              <a:defRPr sz="1400"/>
            </a:lvl3pPr>
            <a:lvl4pPr marL="0" indent="6350">
              <a:defRPr sz="1400"/>
            </a:lvl4pPr>
            <a:lvl5pPr marL="0" indent="63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5607423" y="4309149"/>
            <a:ext cx="3402106" cy="1328271"/>
          </a:xfrm>
        </p:spPr>
        <p:txBody>
          <a:bodyPr/>
          <a:lstStyle>
            <a:lvl1pPr marL="0" indent="6350">
              <a:buNone/>
              <a:defRPr sz="1400">
                <a:solidFill>
                  <a:srgbClr val="004990"/>
                </a:solidFill>
              </a:defRPr>
            </a:lvl1pPr>
            <a:lvl2pPr marL="0" indent="6350">
              <a:defRPr sz="1400"/>
            </a:lvl2pPr>
            <a:lvl3pPr marL="0" indent="6350">
              <a:defRPr sz="1400"/>
            </a:lvl3pPr>
            <a:lvl4pPr marL="0" indent="6350">
              <a:defRPr sz="1400"/>
            </a:lvl4pPr>
            <a:lvl5pPr marL="0" indent="63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BFC18CE0-E0E5-4683-BDE3-F38F5E179CF0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8CDB295-A7C5-4B28-AEBA-ABF8D5B8C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415"/>
            <a:ext cx="8229600" cy="4782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A3534-4830-4623-94D7-C20AC8BEEA26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5996-CDDE-4FFB-9213-16C624E6C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icture 17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3462338"/>
            <a:ext cx="6489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415"/>
            <a:ext cx="8229600" cy="4782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7DEAD-A14C-4066-A414-4C7D369A3CB5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A935-971B-4B00-A999-ECD996150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F42F5-7349-4A00-942C-83AC22A57D6A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8D59E-B3DB-45D1-9C02-AC3799DD9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5711"/>
            <a:ext cx="4038600" cy="4786489"/>
          </a:xfrm>
        </p:spPr>
        <p:txBody>
          <a:bodyPr/>
          <a:lstStyle>
            <a:lvl1pPr>
              <a:defRPr sz="20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711"/>
            <a:ext cx="4038600" cy="4786489"/>
          </a:xfrm>
        </p:spPr>
        <p:txBody>
          <a:bodyPr/>
          <a:lstStyle>
            <a:lvl1pPr>
              <a:defRPr sz="20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EEC3E-3F9D-4FA1-BC46-83C05F628585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2D664-6F14-4B67-B624-A34295613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5711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16490"/>
            <a:ext cx="4040188" cy="4136136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5711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490"/>
            <a:ext cx="4041775" cy="4136136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2D42D-75AD-4AAD-92CA-88A7F3A0B771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B9A6F-975E-4FB3-B18C-E371B5CEB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60915-A6FF-44CB-B129-ACD0557E0F0F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C75C4-3CF0-46D9-AE71-651655F33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31E01-45A9-4223-BAC4-D1AB5A264DD8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4473-47ED-436B-8761-E446893AB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1095376" y="3756025"/>
            <a:ext cx="4741862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179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7938"/>
            <a:ext cx="3008313" cy="37401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B474F-E63E-4AE4-93F4-CACE07F7F3A8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0B552-8B54-46EF-A7AE-2DB53EBD2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icture 11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33045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611438" y="171450"/>
            <a:ext cx="65325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69113" y="6391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287CECD-866E-41F6-9B02-D4D72591BA6D}" type="datetime1">
              <a:rPr lang="en-US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50" y="6562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r>
              <a:rPr lang="en-US"/>
              <a:t>Copyright 2009.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850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7EB7E261-6DAC-4999-9F38-31F2E47BB2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7" descr="Picture 10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09800" y="265113"/>
            <a:ext cx="2746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01600"/>
          </a:xfrm>
          <a:prstGeom prst="rect">
            <a:avLst/>
          </a:prstGeom>
          <a:solidFill>
            <a:srgbClr val="6FB5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034" name="Picture 11" descr="Picture 16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500" y="6500813"/>
            <a:ext cx="179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5" r:id="rId9"/>
    <p:sldLayoutId id="2147483781" r:id="rId10"/>
    <p:sldLayoutId id="2147483786" r:id="rId11"/>
    <p:sldLayoutId id="2147483782" r:id="rId12"/>
    <p:sldLayoutId id="2147483787" r:id="rId13"/>
    <p:sldLayoutId id="2147483788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4990"/>
          </a:solidFill>
          <a:latin typeface="Arial"/>
          <a:ea typeface="ＭＳ Ｐゴシック" pitchFamily="-97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990"/>
          </a:solidFill>
          <a:latin typeface="Arial" pitchFamily="-97" charset="0"/>
          <a:ea typeface="ＭＳ Ｐゴシック" pitchFamily="-97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990"/>
          </a:solidFill>
          <a:latin typeface="Arial" pitchFamily="-97" charset="0"/>
          <a:ea typeface="ＭＳ Ｐゴシック" pitchFamily="-97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990"/>
          </a:solidFill>
          <a:latin typeface="Arial" pitchFamily="-97" charset="0"/>
          <a:ea typeface="ＭＳ Ｐゴシック" pitchFamily="-97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990"/>
          </a:solidFill>
          <a:latin typeface="Arial" pitchFamily="-97" charset="0"/>
          <a:ea typeface="ＭＳ Ｐゴシック" pitchFamily="-97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230188" indent="-230188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990"/>
        </a:buClr>
        <a:buFont typeface="Arial" pitchFamily="34" charset="0"/>
        <a:buChar char="•"/>
        <a:defRPr sz="2400" kern="1200">
          <a:solidFill>
            <a:srgbClr val="AE2A21"/>
          </a:solidFill>
          <a:latin typeface="Arial"/>
          <a:ea typeface="ＭＳ Ｐゴシック" pitchFamily="-97" charset="-128"/>
          <a:cs typeface="ＭＳ Ｐゴシック" pitchFamily="-112" charset="-128"/>
        </a:defRPr>
      </a:lvl1pPr>
      <a:lvl2pPr marL="523875" indent="-28575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990"/>
        </a:buClr>
        <a:buFont typeface="Arial" pitchFamily="34" charset="0"/>
        <a:buChar char="–"/>
        <a:defRPr sz="1900" kern="1200">
          <a:solidFill>
            <a:srgbClr val="404040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990"/>
        </a:buClr>
        <a:buFont typeface="Arial" pitchFamily="34" charset="0"/>
        <a:buChar char="•"/>
        <a:defRPr sz="1600" kern="1200">
          <a:solidFill>
            <a:srgbClr val="404040"/>
          </a:solidFill>
          <a:latin typeface="Arial"/>
          <a:ea typeface="ＭＳ Ｐゴシック" pitchFamily="34" charset="-128"/>
          <a:cs typeface="Arial"/>
        </a:defRPr>
      </a:lvl3pPr>
      <a:lvl4pPr marL="16002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990"/>
        </a:buClr>
        <a:buFont typeface="Arial" pitchFamily="34" charset="0"/>
        <a:buChar char="–"/>
        <a:defRPr sz="1600" kern="1200">
          <a:solidFill>
            <a:srgbClr val="404040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990"/>
        </a:buClr>
        <a:buFont typeface="Arial" pitchFamily="34" charset="0"/>
        <a:buChar char="»"/>
        <a:defRPr sz="1600" kern="1200">
          <a:solidFill>
            <a:srgbClr val="404040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>
          <a:xfrm>
            <a:off x="381000" y="2486025"/>
            <a:ext cx="4191000" cy="2771775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Open Source’s Role in </a:t>
            </a:r>
            <a:r>
              <a:rPr lang="en-US" sz="26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CONNECTing</a:t>
            </a: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the</a:t>
            </a:r>
            <a:b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Public and Private Sector Healthcare Communities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David Riley, CONNECT Lead</a:t>
            </a:r>
            <a:br>
              <a:rPr lang="en-US" sz="20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FHA, Contractor</a:t>
            </a:r>
            <a:br>
              <a:rPr lang="en-US" sz="20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OSCON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July 21</a:t>
            </a:r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advTm="65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41300" y="854075"/>
            <a:ext cx="8737600" cy="5889625"/>
            <a:chOff x="241300" y="854075"/>
            <a:chExt cx="8737600" cy="5889625"/>
          </a:xfrm>
        </p:grpSpPr>
        <p:sp>
          <p:nvSpPr>
            <p:cNvPr id="143" name="Rectangle 142"/>
            <p:cNvSpPr/>
            <p:nvPr/>
          </p:nvSpPr>
          <p:spPr>
            <a:xfrm>
              <a:off x="241300" y="854075"/>
              <a:ext cx="8674100" cy="56229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61963" y="854075"/>
              <a:ext cx="8516937" cy="5889625"/>
              <a:chOff x="461963" y="854075"/>
              <a:chExt cx="8516937" cy="5889625"/>
            </a:xfrm>
          </p:grpSpPr>
          <p:sp>
            <p:nvSpPr>
              <p:cNvPr id="48131" name="TextBox 38"/>
              <p:cNvSpPr txBox="1">
                <a:spLocks noChangeArrowheads="1"/>
              </p:cNvSpPr>
              <p:nvPr/>
            </p:nvSpPr>
            <p:spPr bwMode="auto">
              <a:xfrm>
                <a:off x="5783263" y="854075"/>
                <a:ext cx="100488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accent2"/>
                    </a:solidFill>
                    <a:latin typeface="Calibri" pitchFamily="34" charset="0"/>
                  </a:rPr>
                  <a:t>Test/Demo</a:t>
                </a:r>
              </a:p>
            </p:txBody>
          </p:sp>
          <p:sp>
            <p:nvSpPr>
              <p:cNvPr id="48132" name="TextBox 39"/>
              <p:cNvSpPr txBox="1">
                <a:spLocks noChangeArrowheads="1"/>
              </p:cNvSpPr>
              <p:nvPr/>
            </p:nvSpPr>
            <p:spPr bwMode="auto">
              <a:xfrm>
                <a:off x="6813550" y="854075"/>
                <a:ext cx="216535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accent2"/>
                    </a:solidFill>
                    <a:latin typeface="Calibri" pitchFamily="34" charset="0"/>
                  </a:rPr>
                  <a:t>Production</a:t>
                </a:r>
              </a:p>
            </p:txBody>
          </p:sp>
          <p:sp>
            <p:nvSpPr>
              <p:cNvPr id="48133" name="TextBox 38"/>
              <p:cNvSpPr txBox="1">
                <a:spLocks noChangeArrowheads="1"/>
              </p:cNvSpPr>
              <p:nvPr/>
            </p:nvSpPr>
            <p:spPr bwMode="auto">
              <a:xfrm>
                <a:off x="461963" y="854075"/>
                <a:ext cx="346233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chemeClr val="accent2"/>
                    </a:solidFill>
                    <a:latin typeface="Calibri" pitchFamily="34" charset="0"/>
                  </a:rPr>
                  <a:t>Non-Federal Adopters</a:t>
                </a:r>
              </a:p>
            </p:txBody>
          </p:sp>
          <p:sp>
            <p:nvSpPr>
              <p:cNvPr id="48134" name="TextBox 52"/>
              <p:cNvSpPr txBox="1">
                <a:spLocks noChangeArrowheads="1"/>
              </p:cNvSpPr>
              <p:nvPr/>
            </p:nvSpPr>
            <p:spPr bwMode="auto">
              <a:xfrm>
                <a:off x="520700" y="1166813"/>
                <a:ext cx="5511800" cy="5114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Center for Healthy Communities, Wright State University, Healthlink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Central Virginia Health Network/MedVirginia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Community Health Information Collaborative (CHIC)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Emdeon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EPIC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HealthBridge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Indiana State Department of Health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Iowa Department of Public Health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Iowa Health Systems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Kaiser Permanente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MedVirginia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MEDNET in Partnerships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	Community Health Information Collaborative (aka HIE-Bridge)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	LACIE –Lewis and Clark Information Exchange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	Emdeon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	Hielix – Phase 1 Contract for the State of North Dakota Statewide HIE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New York State Department of Health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Orange County ER Connect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Redwood MedNet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Regenstrief Institute, Inc.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Southeastern Michigan Health Association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Thayer County Health Services</a:t>
                </a:r>
              </a:p>
              <a:p>
                <a:pPr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1100" b="1">
                    <a:solidFill>
                      <a:schemeClr val="accent1"/>
                    </a:solidFill>
                    <a:latin typeface="Calibri" pitchFamily="34" charset="0"/>
                  </a:rPr>
                  <a:t>Washington State Department of Health </a:t>
                </a:r>
              </a:p>
            </p:txBody>
          </p:sp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563563" y="1400175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563563" y="1617663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563563" y="1836738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563563" y="2055813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563563" y="3149600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563563" y="3586163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cxnSpLocks noChangeShapeType="1"/>
              </p:cNvCxnSpPr>
              <p:nvPr/>
            </p:nvCxnSpPr>
            <p:spPr bwMode="auto">
              <a:xfrm>
                <a:off x="563563" y="3805238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563563" y="4460875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cxnSpLocks noChangeShapeType="1"/>
              </p:cNvCxnSpPr>
              <p:nvPr/>
            </p:nvCxnSpPr>
            <p:spPr bwMode="auto">
              <a:xfrm>
                <a:off x="563563" y="4679950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563563" y="1181100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563563" y="4024313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>
                <a:off x="563563" y="2492375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563563" y="2711450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563563" y="3367088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6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563563" y="5335588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563563" y="5554663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8151" name="TextBox 52"/>
              <p:cNvSpPr txBox="1">
                <a:spLocks noChangeArrowheads="1"/>
              </p:cNvSpPr>
              <p:nvPr/>
            </p:nvSpPr>
            <p:spPr bwMode="auto">
              <a:xfrm>
                <a:off x="6237288" y="1154113"/>
                <a:ext cx="1143000" cy="401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2009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2010-2011*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2009</a:t>
                </a:r>
              </a:p>
            </p:txBody>
          </p:sp>
          <p:sp>
            <p:nvSpPr>
              <p:cNvPr id="48152" name="TextBox 52"/>
              <p:cNvSpPr txBox="1">
                <a:spLocks noChangeArrowheads="1"/>
              </p:cNvSpPr>
              <p:nvPr/>
            </p:nvSpPr>
            <p:spPr bwMode="auto">
              <a:xfrm>
                <a:off x="7554913" y="1166813"/>
                <a:ext cx="1195387" cy="5114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2010-2011*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2010-2011*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2010-2011*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2009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2009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  <a:p>
                <a:pPr>
                  <a:spcAft>
                    <a:spcPts val="400"/>
                  </a:spcAft>
                </a:pPr>
                <a:endParaRPr lang="en-US" sz="1100" b="1">
                  <a:solidFill>
                    <a:schemeClr val="tx2"/>
                  </a:solidFill>
                  <a:latin typeface="Calibri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2010-2011*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2010-2011*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2009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1100" b="1">
                    <a:solidFill>
                      <a:schemeClr val="tx2"/>
                    </a:solidFill>
                    <a:latin typeface="Calibri" pitchFamily="34" charset="0"/>
                  </a:rPr>
                  <a:t>2010*</a:t>
                </a:r>
              </a:p>
            </p:txBody>
          </p: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563563" y="4899025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48154" name="Picture 56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1185863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5" name="Picture 57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1406525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6" name="Picture 58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1590675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7" name="Picture 59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2255838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8" name="Picture 63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3143250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9" name="Picture 68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5329238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0" name="Picture 71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3352800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1" name="Picture 74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9800" y="5526088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2" name="Picture 98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05500" y="2711450"/>
                <a:ext cx="2968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3" name="Picture 99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05500" y="2933700"/>
                <a:ext cx="2968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4" name="Picture 103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05500" y="4902200"/>
                <a:ext cx="2968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5" name="Picture 109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512445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6" name="Picture 122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250190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7" name="Picture 127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469900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8" name="Picture 136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577215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69" name="Picture 137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601980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1073150" y="6454775"/>
                <a:ext cx="2781300" cy="2762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ＭＳ Ｐゴシック" charset="-128"/>
                    <a:cs typeface="Calibri"/>
                  </a:rPr>
                  <a:t>CONNECT</a:t>
                </a:r>
              </a:p>
            </p:txBody>
          </p:sp>
          <p:pic>
            <p:nvPicPr>
              <p:cNvPr id="48171" name="Picture 140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750" y="6478588"/>
                <a:ext cx="2968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72" name="Picture 143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05500" y="1835150"/>
                <a:ext cx="2968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73" name="Picture 144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05500" y="2044700"/>
                <a:ext cx="2968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6" name="Straight Connector 145"/>
              <p:cNvCxnSpPr>
                <a:cxnSpLocks noChangeShapeType="1"/>
              </p:cNvCxnSpPr>
              <p:nvPr/>
            </p:nvCxnSpPr>
            <p:spPr bwMode="auto">
              <a:xfrm>
                <a:off x="563563" y="2274888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47" name="Straight Connector 146"/>
              <p:cNvCxnSpPr>
                <a:cxnSpLocks noChangeShapeType="1"/>
              </p:cNvCxnSpPr>
              <p:nvPr/>
            </p:nvCxnSpPr>
            <p:spPr bwMode="auto">
              <a:xfrm>
                <a:off x="563563" y="2930525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48" name="Straight Connector 147"/>
              <p:cNvCxnSpPr>
                <a:cxnSpLocks noChangeShapeType="1"/>
              </p:cNvCxnSpPr>
              <p:nvPr/>
            </p:nvCxnSpPr>
            <p:spPr bwMode="auto">
              <a:xfrm>
                <a:off x="563563" y="4241800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49" name="Straight Connector 148"/>
              <p:cNvCxnSpPr>
                <a:cxnSpLocks noChangeShapeType="1"/>
              </p:cNvCxnSpPr>
              <p:nvPr/>
            </p:nvCxnSpPr>
            <p:spPr bwMode="auto">
              <a:xfrm>
                <a:off x="563563" y="5116513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0" name="Straight Connector 149"/>
              <p:cNvCxnSpPr>
                <a:cxnSpLocks noChangeShapeType="1"/>
              </p:cNvCxnSpPr>
              <p:nvPr/>
            </p:nvCxnSpPr>
            <p:spPr bwMode="auto">
              <a:xfrm>
                <a:off x="563563" y="5773738"/>
                <a:ext cx="7862887" cy="1587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1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563563" y="5991225"/>
                <a:ext cx="7862887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2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609600" y="6210300"/>
                <a:ext cx="7862888" cy="1588"/>
              </a:xfrm>
              <a:prstGeom prst="line">
                <a:avLst/>
              </a:prstGeom>
              <a:noFill/>
              <a:ln w="6350">
                <a:solidFill>
                  <a:srgbClr val="BCBEBE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48181" name="Picture 152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447040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82" name="Picture 153" descr="connec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8688" y="3810000"/>
                <a:ext cx="29527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83" name="Picture 154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05500" y="4000500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84" name="Picture 155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05500" y="4203700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85" name="Picture 62" descr="nhin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97100" y="6470650"/>
                <a:ext cx="273050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2463800" y="6446838"/>
                <a:ext cx="2781300" cy="2762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ＭＳ Ｐゴシック" charset="-128"/>
                    <a:cs typeface="Calibri"/>
                  </a:rPr>
                  <a:t>CONNECT and NHIN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184650" y="6446838"/>
                <a:ext cx="2781300" cy="2762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ＭＳ Ｐゴシック" charset="-128"/>
                  </a:rPr>
                  <a:t>* Planned</a:t>
                </a:r>
              </a:p>
            </p:txBody>
          </p:sp>
        </p:grpSp>
      </p:grpSp>
      <p:sp>
        <p:nvSpPr>
          <p:cNvPr id="48188" name="Title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NHIN/CONNECT Implementation Status</a:t>
            </a:r>
          </a:p>
        </p:txBody>
      </p:sp>
      <p:sp>
        <p:nvSpPr>
          <p:cNvPr id="48189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177-9758-4F7D-867A-509B39AFDA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Vendors Solutions with CONNECT</a:t>
            </a:r>
          </a:p>
        </p:txBody>
      </p:sp>
      <p:sp>
        <p:nvSpPr>
          <p:cNvPr id="52244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FF5F0B-2B1D-4BF8-AAEF-4AC2609E4B7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71475" y="1765300"/>
            <a:ext cx="8416925" cy="4025900"/>
            <a:chOff x="371475" y="1536700"/>
            <a:chExt cx="8416925" cy="4025900"/>
          </a:xfrm>
        </p:grpSpPr>
        <p:pic>
          <p:nvPicPr>
            <p:cNvPr id="52227" name="Picture 6" descr="cgi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2713" y="1739900"/>
              <a:ext cx="1130300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8" name="Picture 7" descr="cisco-logo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92763" y="1676400"/>
              <a:ext cx="990600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9" name="Picture 9" descr="harris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70750" y="1981200"/>
              <a:ext cx="13081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0" name="Picture 10" descr="initiateLogo_commonAll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500" y="3448050"/>
              <a:ext cx="9763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11" descr="internet2_logo1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1950" y="3192463"/>
              <a:ext cx="1074738" cy="79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10" descr="Vangent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69150" y="5091113"/>
              <a:ext cx="153670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9" descr="Jericho System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3388" y="3270250"/>
              <a:ext cx="97472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4" name="Picture 5" descr="Mirth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45188" y="3454400"/>
              <a:ext cx="838200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5" name="Picture 7" descr="Sun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95963" y="4927600"/>
              <a:ext cx="1138237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2236" name="Picture 51" descr="SAIC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4363" y="4884738"/>
              <a:ext cx="11684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41" descr="Screen shot 2010-02-26 at 6.44.46 PM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11663" y="3257550"/>
              <a:ext cx="1193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37" descr="Agilex_logo2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09775" y="1876425"/>
              <a:ext cx="139223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39" descr="C2637106855146A49C2FAC7480B0B937.GIF.jpe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4500" y="1536700"/>
              <a:ext cx="814388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45" descr="logo.gif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425700" y="5105400"/>
              <a:ext cx="157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46" descr="oci-logo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011988" y="3443288"/>
              <a:ext cx="1776412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2" name="Picture 41" descr="img_1251293040_11276_1251808002_mod_60_60.jp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46138" y="456565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3" name="TextBox 45"/>
            <p:cNvSpPr txBox="1">
              <a:spLocks noChangeArrowheads="1"/>
            </p:cNvSpPr>
            <p:nvPr/>
          </p:nvSpPr>
          <p:spPr bwMode="auto">
            <a:xfrm>
              <a:off x="371475" y="5213350"/>
              <a:ext cx="1673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solidFill>
                    <a:schemeClr val="tx2"/>
                  </a:solidFill>
                </a:rPr>
                <a:t>Reflection Technologies</a:t>
              </a:r>
            </a:p>
          </p:txBody>
        </p:sp>
      </p:grpSp>
    </p:spTree>
  </p:cSld>
  <p:clrMapOvr>
    <a:masterClrMapping/>
  </p:clrMapOvr>
  <p:transition advTm="1108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63575" y="1243013"/>
            <a:ext cx="7937500" cy="5233987"/>
            <a:chOff x="727075" y="1243013"/>
            <a:chExt cx="7937500" cy="5233987"/>
          </a:xfrm>
        </p:grpSpPr>
        <p:sp>
          <p:nvSpPr>
            <p:cNvPr id="8" name="Rounded Rectangle 7"/>
            <p:cNvSpPr/>
            <p:nvPr/>
          </p:nvSpPr>
          <p:spPr>
            <a:xfrm>
              <a:off x="727075" y="1243013"/>
              <a:ext cx="7924800" cy="124301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9144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rPr>
                <a:t>Transaction Profiles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rPr>
                <a:t>Utilize exchange patterns for specific transactions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22475" y="1908175"/>
              <a:ext cx="17526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CMS CARE</a:t>
              </a:r>
            </a:p>
            <a:p>
              <a:pPr algn="ctr" defTabSz="914400">
                <a:defRPr/>
              </a:pPr>
              <a:r>
                <a:rPr lang="en-US" sz="1200" b="1" i="1" dirty="0">
                  <a:solidFill>
                    <a:schemeClr val="bg1"/>
                  </a:solidFill>
                  <a:ea typeface="ＭＳ Ｐゴシック" charset="-128"/>
                </a:rPr>
                <a:t>Doc Submission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51275" y="1908175"/>
              <a:ext cx="17526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CDC GIPSE</a:t>
              </a:r>
            </a:p>
            <a:p>
              <a:pPr algn="ctr" defTabSz="914400"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HIEM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7075" y="2543175"/>
              <a:ext cx="7924800" cy="143827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Discovery and Information Exchange Services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Rely on foundations to enable exchange patterns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7075" y="4046537"/>
              <a:ext cx="7924800" cy="120332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Messaging, Security, &amp; Privacy Foundations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Enable private, secure, and interoperable communication of health information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717675" y="4746625"/>
              <a:ext cx="17526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Messaging Platform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570288" y="4746625"/>
              <a:ext cx="17526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Authorization Framework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680075" y="1908175"/>
              <a:ext cx="18288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</a:rPr>
                <a:t>MITA </a:t>
              </a:r>
            </a:p>
            <a:p>
              <a:pPr algn="ctr" defTabSz="914400">
                <a:defRPr/>
              </a:pPr>
              <a:r>
                <a:rPr lang="en-US" sz="1200" b="1" i="1" dirty="0">
                  <a:solidFill>
                    <a:schemeClr val="bg1"/>
                  </a:solidFill>
                  <a:ea typeface="ＭＳ Ｐゴシック" charset="-128"/>
                </a:rPr>
                <a:t>Eligibility Verification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68450" y="3160713"/>
              <a:ext cx="15621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Discovery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6588" y="3160713"/>
              <a:ext cx="1019175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Pull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25" y="3165475"/>
              <a:ext cx="1019175" cy="306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Push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66025" y="3165475"/>
              <a:ext cx="1096963" cy="306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0305F"/>
                  </a:solidFill>
                  <a:latin typeface="+mn-lt"/>
                  <a:ea typeface="+mn-ea"/>
                  <a:cs typeface="Arial" charset="0"/>
                </a:rPr>
                <a:t>Pub/Sub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958850" y="3424238"/>
              <a:ext cx="7466013" cy="466725"/>
              <a:chOff x="958850" y="3160713"/>
              <a:chExt cx="7466013" cy="46672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58850" y="3170238"/>
                <a:ext cx="1019175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Patient Discovery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604125" y="3160713"/>
                <a:ext cx="820738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HIEM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183313" y="3170238"/>
                <a:ext cx="1144587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Doc Submission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044700" y="3170238"/>
                <a:ext cx="1074738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Services Registry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379788" y="3170238"/>
                <a:ext cx="1323975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Query &amp; Retrieve Docs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754563" y="3170238"/>
                <a:ext cx="1173162" cy="457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Eligibility Verification</a:t>
                </a:r>
                <a:endParaRPr lang="en-US" sz="1200" b="1" i="1" dirty="0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739775" y="5303837"/>
              <a:ext cx="7924800" cy="117316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Operational Infrastructure</a:t>
              </a:r>
            </a:p>
            <a:p>
              <a:pPr algn="ctr" defTabSz="914400"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Runtime systems that support the NHIN Limited Production Exchange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593975" y="5973762"/>
              <a:ext cx="4329113" cy="457200"/>
              <a:chOff x="2593975" y="5659438"/>
              <a:chExt cx="4329113" cy="457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593975" y="5659438"/>
                <a:ext cx="2105025" cy="457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Security Infrastructure</a:t>
                </a:r>
              </a:p>
              <a:p>
                <a:pPr algn="ctr" defTabSz="91440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ＭＳ Ｐゴシック" charset="-128"/>
                  </a:rPr>
                  <a:t>(managed PKI)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851400" y="5659438"/>
                <a:ext cx="2071688" cy="457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80000"/>
                  </a:lnSpc>
                  <a:spcAft>
                    <a:spcPts val="300"/>
                  </a:spcAft>
                  <a:defRPr/>
                </a:pPr>
                <a:r>
                  <a:rPr lang="en-US" sz="1200" b="1" dirty="0"/>
                  <a:t>Web Services Registry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5465763" y="4746625"/>
              <a:ext cx="17526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a typeface="ＭＳ Ｐゴシック" charset="-128"/>
                </a:rPr>
                <a:t>Access Control Policy</a:t>
              </a:r>
              <a:endParaRPr lang="en-US" sz="1200" b="1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NHIN Exchange Specifications and Operational Infrastructure</a:t>
            </a:r>
            <a:endParaRPr lang="en-US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BBD7-F19B-4B96-AC9A-0C41FB8CC4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447800"/>
            <a:ext cx="9144000" cy="4800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BCD8E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3575" y="1447800"/>
            <a:ext cx="7777163" cy="4797425"/>
          </a:xfrm>
          <a:prstGeom prst="rect">
            <a:avLst/>
          </a:prstGeom>
          <a:solidFill>
            <a:srgbClr val="FFFFFF"/>
          </a:solidFill>
          <a:ln w="9525">
            <a:solidFill>
              <a:srgbClr val="033C8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2662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CONNECT Development Environment </a:t>
            </a:r>
            <a:br>
              <a:rPr lang="en-US" dirty="0" smtClean="0">
                <a:latin typeface="Arial" charset="0"/>
                <a:ea typeface="ＭＳ Ｐゴシック" charset="-128"/>
              </a:rPr>
            </a:br>
            <a:r>
              <a:rPr lang="en-US" dirty="0" smtClean="0">
                <a:latin typeface="Arial" charset="0"/>
                <a:ea typeface="ＭＳ Ｐゴシック" charset="-128"/>
              </a:rPr>
              <a:t>Version 3.0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1050" y="1600200"/>
          <a:ext cx="7550150" cy="4500566"/>
        </p:xfrm>
        <a:graphic>
          <a:graphicData uri="http://schemas.openxmlformats.org/drawingml/2006/table">
            <a:tbl>
              <a:tblPr/>
              <a:tblGrid>
                <a:gridCol w="3133725"/>
                <a:gridCol w="44164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Version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Java JRE/JDK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1.6 Update 16  (32-bit version)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GlassFish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2.1.1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NetBeans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6.7.1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Metro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MySQL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5.1.41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SoapUI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3.0.1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  <p:sp>
        <p:nvSpPr>
          <p:cNvPr id="2665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B1E3ED-EDCF-4FA6-8F7A-A03DA7AB6B1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Architecture</a:t>
            </a:r>
            <a:br>
              <a:rPr lang="en-US" dirty="0" smtClean="0"/>
            </a:br>
            <a:r>
              <a:rPr lang="en-US" dirty="0" smtClean="0"/>
              <a:t>Message from NHIN</a:t>
            </a:r>
          </a:p>
        </p:txBody>
      </p:sp>
      <p:pic>
        <p:nvPicPr>
          <p:cNvPr id="5" name="Picture 5" descr="FromNHI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96850" y="64198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D7BBD7-F19B-4B96-AC9A-0C41FB8CC4B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Architecture</a:t>
            </a:r>
            <a:br>
              <a:rPr lang="en-US" dirty="0" smtClean="0"/>
            </a:br>
            <a:r>
              <a:rPr lang="en-US" dirty="0" smtClean="0"/>
              <a:t>Message to NHIN</a:t>
            </a:r>
          </a:p>
        </p:txBody>
      </p:sp>
      <p:pic>
        <p:nvPicPr>
          <p:cNvPr id="24580" name="Picture 320" descr="CONNECT Release 2.4 ArchitectureOnl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44575"/>
            <a:ext cx="75485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96850" y="64198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D7BBD7-F19B-4B96-AC9A-0C41FB8CC4B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Adapter:</a:t>
            </a:r>
            <a:br>
              <a:rPr lang="en-US" dirty="0" smtClean="0"/>
            </a:br>
            <a:r>
              <a:rPr lang="en-US" dirty="0" smtClean="0"/>
              <a:t>Organizational SOA Starter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82785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200" b="1" dirty="0" smtClean="0"/>
              <a:t>Enterprise Service Components: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Master Patient Index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Policy Engine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Redaction Engine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Audit Services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Document Registry/</a:t>
            </a:r>
            <a:br>
              <a:rPr lang="en-US" dirty="0" smtClean="0"/>
            </a:br>
            <a:r>
              <a:rPr lang="en-US" dirty="0" smtClean="0"/>
              <a:t>Document Repository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Subscription Repository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Re-identification Service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Entity Integration Services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SDK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5996-CDDE-4FFB-9213-16C624E6C6C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iStock_000001459765XSmall_tool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20" y="1543050"/>
            <a:ext cx="3073880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10800000">
            <a:off x="5715000" y="1536700"/>
            <a:ext cx="3048000" cy="4254500"/>
          </a:xfrm>
          <a:prstGeom prst="roundRect">
            <a:avLst>
              <a:gd name="adj" fmla="val 4584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bg1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cooking for CONNECT 3.1?</a:t>
            </a:r>
            <a:endParaRPr lang="en-US" dirty="0">
              <a:solidFill>
                <a:srgbClr val="063E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143000"/>
            <a:ext cx="5257800" cy="5565775"/>
          </a:xfrm>
        </p:spPr>
        <p:txBody>
          <a:bodyPr/>
          <a:lstStyle/>
          <a:p>
            <a:r>
              <a:rPr lang="en-US" sz="2000" b="1" dirty="0" smtClean="0"/>
              <a:t>CONNECT Core Gateway Refactoring</a:t>
            </a:r>
          </a:p>
          <a:p>
            <a:pPr lvl="1"/>
            <a:r>
              <a:rPr lang="en-US" sz="1800" dirty="0" smtClean="0"/>
              <a:t>Java Library Architecture Enhancements</a:t>
            </a:r>
          </a:p>
          <a:p>
            <a:pPr lvl="1"/>
            <a:r>
              <a:rPr lang="en-US" sz="1800" dirty="0" smtClean="0"/>
              <a:t>Separation of Web Services and Business Logic via component proxies in Spring Framework</a:t>
            </a:r>
          </a:p>
          <a:p>
            <a:pPr lvl="1"/>
            <a:r>
              <a:rPr lang="en-US" sz="1800" dirty="0" smtClean="0"/>
              <a:t>Enables CONNECT portability to many environments in the future</a:t>
            </a:r>
          </a:p>
          <a:p>
            <a:pPr lvl="1"/>
            <a:r>
              <a:rPr lang="en-US" sz="1800" dirty="0" smtClean="0"/>
              <a:t>Enables the use of other technologies in the future e.g. REST, XMPP, SMTP, etc</a:t>
            </a:r>
          </a:p>
          <a:p>
            <a:pPr lvl="1"/>
            <a:r>
              <a:rPr lang="en-US" sz="1800" dirty="0" smtClean="0"/>
              <a:t>Improves CONNECT performance when adapter and gateway reside on the same machine.</a:t>
            </a:r>
          </a:p>
          <a:p>
            <a:pPr lvl="1"/>
            <a:r>
              <a:rPr lang="en-US" sz="1800" dirty="0" smtClean="0"/>
              <a:t>Reduces the number of web service calls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sz="2000" b="1" dirty="0" smtClean="0"/>
              <a:t>Deferred Document Retrieve and</a:t>
            </a:r>
            <a:br>
              <a:rPr lang="en-US" sz="2000" b="1" dirty="0" smtClean="0"/>
            </a:br>
            <a:r>
              <a:rPr lang="en-US" sz="2000" b="1" dirty="0" smtClean="0"/>
              <a:t>Query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5996-CDDE-4FFB-9213-16C624E6C6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2603500"/>
            <a:ext cx="2613901" cy="2882900"/>
          </a:xfrm>
          <a:prstGeom prst="roundRect">
            <a:avLst>
              <a:gd name="adj" fmla="val 108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NNEC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82" y="1809750"/>
            <a:ext cx="1888718" cy="552450"/>
          </a:xfrm>
          <a:prstGeom prst="rect">
            <a:avLst/>
          </a:prstGeom>
        </p:spPr>
      </p:pic>
      <p:pic>
        <p:nvPicPr>
          <p:cNvPr id="8" name="Picture 7" descr="3.1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900" y="2978404"/>
            <a:ext cx="2428875" cy="225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cooking for CONNECT 3.1?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15"/>
            <a:ext cx="7696200" cy="47827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Image and File Transfer</a:t>
            </a:r>
            <a:b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LiFT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Document Retrieve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File Support for</a:t>
            </a:r>
            <a:b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 Retrieve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Logging Enhancements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Administrative </a:t>
            </a:r>
            <a:r>
              <a:rPr lang="en-US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DistributionService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Secure and Unsecure</a:t>
            </a:r>
            <a:b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between the Adapter and Gateway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Testing Enhancements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 Performance Testing as part of testing suite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5996-CDDE-4FFB-9213-16C624E6C6C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" name="Picture 16" descr="iStock_000003843923XSmall_plate_f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4015266" cy="2667000"/>
          </a:xfrm>
          <a:prstGeom prst="rect">
            <a:avLst/>
          </a:prstGeom>
        </p:spPr>
      </p:pic>
      <p:pic>
        <p:nvPicPr>
          <p:cNvPr id="18" name="Picture 17" descr="3.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22759"/>
          <a:stretch>
            <a:fillRect/>
          </a:stretch>
        </p:blipFill>
        <p:spPr>
          <a:xfrm>
            <a:off x="6320768" y="2324100"/>
            <a:ext cx="1293540" cy="92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10800000">
            <a:off x="5715000" y="1536700"/>
            <a:ext cx="3048000" cy="4254500"/>
          </a:xfrm>
          <a:prstGeom prst="roundRect">
            <a:avLst>
              <a:gd name="adj" fmla="val 4584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bg1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anticipated in CONNECT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478278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404040"/>
                </a:solidFill>
              </a:rPr>
              <a:t>Support for pluggable protocols and dynamic protocol negotiation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404040"/>
                </a:solidFill>
              </a:rPr>
              <a:t>Support for NHIN Direct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404040"/>
                </a:solidFill>
              </a:rPr>
              <a:t>Emerging Services for Resource Management/Logistics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404040"/>
                </a:solidFill>
              </a:rPr>
              <a:t>Emerging Services to support Meaningful Use and Health Care Reform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404040"/>
                </a:solidFill>
              </a:rPr>
              <a:t>Identity Management Services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404040"/>
                </a:solidFill>
              </a:rPr>
              <a:t>Semantic Services</a:t>
            </a:r>
            <a:endParaRPr lang="en-US" sz="2100" dirty="0">
              <a:solidFill>
                <a:srgbClr val="40404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2603500"/>
            <a:ext cx="2613901" cy="2882900"/>
          </a:xfrm>
          <a:prstGeom prst="roundRect">
            <a:avLst>
              <a:gd name="adj" fmla="val 108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5996-CDDE-4FFB-9213-16C624E6C6C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3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308" y="2971800"/>
            <a:ext cx="2435992" cy="2260600"/>
          </a:xfrm>
          <a:prstGeom prst="rect">
            <a:avLst/>
          </a:prstGeom>
        </p:spPr>
      </p:pic>
      <p:pic>
        <p:nvPicPr>
          <p:cNvPr id="7" name="Picture 6" descr="CONNEC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82" y="1809750"/>
            <a:ext cx="1888718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144588"/>
            <a:ext cx="9144000" cy="5256212"/>
            <a:chOff x="0" y="1144588"/>
            <a:chExt cx="9144000" cy="5256212"/>
          </a:xfrm>
        </p:grpSpPr>
        <p:sp>
          <p:nvSpPr>
            <p:cNvPr id="6" name="Rectangle 5"/>
            <p:cNvSpPr/>
            <p:nvPr/>
          </p:nvSpPr>
          <p:spPr>
            <a:xfrm>
              <a:off x="0" y="1206500"/>
              <a:ext cx="9144000" cy="4813300"/>
            </a:xfrm>
            <a:prstGeom prst="rect">
              <a:avLst/>
            </a:prstGeom>
            <a:gradFill flip="none" rotWithShape="1">
              <a:gsLst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  <a:gs pos="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pic>
          <p:nvPicPr>
            <p:cNvPr id="20483" name="Picture 8" descr="map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38" y="1144588"/>
              <a:ext cx="8462962" cy="525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50875" y="1828800"/>
              <a:ext cx="7578725" cy="3124200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 Nation’s Call to Action</a:t>
            </a:r>
          </a:p>
        </p:txBody>
      </p:sp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914400" y="1892300"/>
            <a:ext cx="7035800" cy="3517900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“We’ll be on our way to computerizing all of America’s medical records, which won’t just eliminate inefficiencies, save billions of dollars and create tens of thousands of jobs – but will save lives by reducing deadly medical errors.” </a:t>
            </a:r>
          </a:p>
          <a:p>
            <a:pPr marL="0" indent="0" algn="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President Barack Obama, February 4, 2009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FA7B5-C300-4572-B48A-2D9B1028408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7391604XSmall_calendar.jpg"/>
          <p:cNvPicPr>
            <a:picLocks noChangeAspect="1"/>
          </p:cNvPicPr>
          <p:nvPr/>
        </p:nvPicPr>
        <p:blipFill>
          <a:blip r:embed="rId2">
            <a:alphaModFix amt="19000"/>
          </a:blip>
          <a:srcRect b="6383"/>
          <a:stretch>
            <a:fillRect/>
          </a:stretch>
        </p:blipFill>
        <p:spPr>
          <a:xfrm>
            <a:off x="304800" y="953296"/>
            <a:ext cx="8507024" cy="5434804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1150" y="1237015"/>
            <a:ext cx="6356350" cy="478278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None/>
            </a:pPr>
            <a:endParaRPr lang="en-US" sz="2100" dirty="0" smtClean="0"/>
          </a:p>
          <a:p>
            <a:pPr>
              <a:lnSpc>
                <a:spcPct val="90000"/>
              </a:lnSpc>
              <a:buNone/>
            </a:pPr>
            <a:r>
              <a:rPr lang="en-US" sz="2100" b="1" dirty="0" smtClean="0"/>
              <a:t>August 2-5, 2010 in Washington, DC</a:t>
            </a:r>
          </a:p>
          <a:p>
            <a:pPr>
              <a:lnSpc>
                <a:spcPct val="90000"/>
              </a:lnSpc>
              <a:buNone/>
            </a:pPr>
            <a:r>
              <a:rPr lang="en-US" sz="2100" dirty="0" smtClean="0">
                <a:solidFill>
                  <a:srgbClr val="063E80"/>
                </a:solidFill>
              </a:rPr>
              <a:t>Military Open Source Software Conference</a:t>
            </a: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100" b="1" dirty="0" smtClean="0"/>
              <a:t>September 7, 2010 in Washington DC</a:t>
            </a:r>
          </a:p>
          <a:p>
            <a:pPr>
              <a:lnSpc>
                <a:spcPct val="90000"/>
              </a:lnSpc>
              <a:buNone/>
            </a:pPr>
            <a:r>
              <a:rPr lang="en-US" sz="2100" dirty="0" smtClean="0">
                <a:solidFill>
                  <a:srgbClr val="063E80"/>
                </a:solidFill>
              </a:rPr>
              <a:t>Enterprise Architecture 2010 Conference</a:t>
            </a: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endParaRPr lang="en-US" sz="21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100" b="1" dirty="0" smtClean="0"/>
              <a:t>September 21-22, 2010 in Rochester, MN</a:t>
            </a:r>
          </a:p>
          <a:p>
            <a:pPr>
              <a:lnSpc>
                <a:spcPct val="90000"/>
              </a:lnSpc>
              <a:spcAft>
                <a:spcPts val="3000"/>
              </a:spcAft>
              <a:buNone/>
            </a:pPr>
            <a:r>
              <a:rPr lang="en-US" sz="2100" dirty="0" smtClean="0">
                <a:solidFill>
                  <a:srgbClr val="063E80"/>
                </a:solidFill>
              </a:rPr>
              <a:t>CONNECT Code-A-Thon at the Mayo Clinic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5C4-3CF0-46D9-AE71-651655F339B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96900" y="3005931"/>
            <a:ext cx="7924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6900" y="4618037"/>
            <a:ext cx="7924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443038"/>
            <a:ext cx="88271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166" y="3459480"/>
            <a:ext cx="2220684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ieckerman\AppData\Local\Microsoft\Windows\Temporary Internet Files\Content.Outlook\ZN3I7VF2\CodeAThon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790" y="4876800"/>
            <a:ext cx="2136648" cy="59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Arial" pitchFamily="34" charset="0"/>
                <a:ea typeface="ＭＳ Ｐゴシック" pitchFamily="34" charset="-128"/>
              </a:rPr>
              <a:t>CONNECT Community Portal</a:t>
            </a:r>
            <a:br>
              <a:rPr lang="en-US" sz="22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2200" dirty="0" smtClean="0">
                <a:latin typeface="Arial" pitchFamily="34" charset="0"/>
                <a:ea typeface="ＭＳ Ｐゴシック" pitchFamily="34" charset="-128"/>
              </a:rPr>
              <a:t>connectopensource.org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Picture 8" descr="Screen shot 2010-02-17 at 3.40.1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2" y="1136320"/>
            <a:ext cx="6364288" cy="532798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D7BBD7-F19B-4B96-AC9A-0C41FB8CC4B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 advTm="9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Current State of Affairs: A Disjointed, Expensive Healthcare System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602038" y="1524000"/>
            <a:ext cx="5160962" cy="48768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U.S. spent approx. $2.2 trillion on health care in 2007 ($7,421/person). This comes to 16.2% of GDP, nearly</a:t>
            </a:r>
            <a:r>
              <a:rPr lang="en-US" sz="1600" b="1" dirty="0" smtClean="0">
                <a:solidFill>
                  <a:srgbClr val="C40B2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twice the average of other developed nations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</a:t>
            </a:r>
            <a:r>
              <a:rPr lang="en-US" sz="1600" i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(Source: </a:t>
            </a:r>
            <a:r>
              <a:rPr lang="en-US" sz="1600" i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www.whitehouse.gov</a:t>
            </a:r>
            <a:r>
              <a:rPr lang="en-US" sz="1600" i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C40B2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Only about 8% of the nation's 5,000 hospitals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</a:t>
            </a:r>
            <a:r>
              <a:rPr lang="en-US" sz="1600" b="1" dirty="0" smtClean="0">
                <a:solidFill>
                  <a:srgbClr val="C40B2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17% of its 800,000 physicians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currently use the electronic health record (EHR) systems envisioned for the whole nation. Most of today’s systems are still not interoperable. </a:t>
            </a:r>
            <a:r>
              <a:rPr lang="en-US" sz="1600" i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(Source: CNN)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C40B2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Due to lack of interoperable EHRs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tests are duplicated, information is unavailable at the point </a:t>
            </a:r>
            <a:b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care, public health information is difficult to track and health organizations carry a heavy administration burden. </a:t>
            </a:r>
          </a:p>
        </p:txBody>
      </p:sp>
      <p:pic>
        <p:nvPicPr>
          <p:cNvPr id="22532" name="Picture 12" descr="Screen shot 2009-11-30 at 12.43.27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1752600"/>
            <a:ext cx="32337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476337-5BF6-4A7C-A1B0-2743E9C09C1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7850" y="1658938"/>
            <a:ext cx="7943850" cy="4360862"/>
            <a:chOff x="577850" y="1658938"/>
            <a:chExt cx="7943850" cy="4360862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77850" y="5081588"/>
              <a:ext cx="7943850" cy="9382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FF6"/>
                </a:gs>
                <a:gs pos="100000">
                  <a:srgbClr val="B5CEE3"/>
                </a:gs>
              </a:gsLst>
              <a:lin ang="5400000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pitchFamily="-112" charset="-128"/>
              </a:endParaRPr>
            </a:p>
          </p:txBody>
        </p:sp>
        <p:pic>
          <p:nvPicPr>
            <p:cNvPr id="24583" name="Picture 9" descr="Screen shot 2009-11-30 at 12.44.17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7863" y="1658938"/>
              <a:ext cx="1284287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 Placeholder 5"/>
          <p:cNvSpPr>
            <a:spLocks noGrp="1"/>
          </p:cNvSpPr>
          <p:nvPr>
            <p:ph type="body" idx="1"/>
          </p:nvPr>
        </p:nvSpPr>
        <p:spPr>
          <a:xfrm>
            <a:off x="2254250" y="1303338"/>
            <a:ext cx="6356350" cy="2201862"/>
          </a:xfrm>
        </p:spPr>
        <p:txBody>
          <a:bodyPr anchor="t"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63E8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American Recovery and Reinvestment Act (ARRA) invests $19 billion in computerized medical records that will help to reduce costs and improve quality while ensuring patients’ privacy. 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000" dirty="0" smtClean="0">
                <a:solidFill>
                  <a:srgbClr val="063E8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ARRA promotes the national agenda by helping: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sz="half" idx="2"/>
          </p:nvPr>
        </p:nvSpPr>
        <p:spPr>
          <a:xfrm>
            <a:off x="590550" y="3733800"/>
            <a:ext cx="4040188" cy="1066800"/>
          </a:xfrm>
        </p:spPr>
        <p:txBody>
          <a:bodyPr/>
          <a:lstStyle/>
          <a:p>
            <a:pPr marL="336550" indent="-3365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Increase access to care</a:t>
            </a:r>
          </a:p>
          <a:p>
            <a:pPr marL="336550" indent="-3365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Improve quality of care</a:t>
            </a:r>
          </a:p>
        </p:txBody>
      </p:sp>
      <p:sp>
        <p:nvSpPr>
          <p:cNvPr id="2458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91000" y="3733800"/>
            <a:ext cx="4495800" cy="1828800"/>
          </a:xfrm>
        </p:spPr>
        <p:txBody>
          <a:bodyPr anchor="t"/>
          <a:lstStyle/>
          <a:p>
            <a:pPr marL="336550" indent="-3365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Decrease the costs of care</a:t>
            </a:r>
          </a:p>
          <a:p>
            <a:pPr marL="336550" indent="-3365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Promote meaningful use of EHRs</a:t>
            </a:r>
          </a:p>
        </p:txBody>
      </p:sp>
      <p:sp>
        <p:nvSpPr>
          <p:cNvPr id="24582" name="Content Placeholder 7"/>
          <p:cNvSpPr>
            <a:spLocks noGrp="1"/>
          </p:cNvSpPr>
          <p:nvPr>
            <p:ph sz="quarter" idx="4"/>
          </p:nvPr>
        </p:nvSpPr>
        <p:spPr>
          <a:xfrm>
            <a:off x="444500" y="5080000"/>
            <a:ext cx="8229600" cy="842963"/>
          </a:xfrm>
        </p:spPr>
        <p:txBody>
          <a:bodyPr anchor="ctr"/>
          <a:lstStyle/>
          <a:p>
            <a:pPr marL="0" indent="0" algn="ctr">
              <a:buFont typeface="Arial" pitchFamily="34" charset="0"/>
              <a:buNone/>
            </a:pPr>
            <a:r>
              <a:rPr lang="en-US" sz="2000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ARRA and the President’s reform agenda focus on building</a:t>
            </a:r>
            <a:br>
              <a:rPr lang="en-US" sz="2000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i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open</a:t>
            </a:r>
            <a:r>
              <a:rPr lang="en-US" sz="2000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</a:t>
            </a:r>
            <a:r>
              <a:rPr lang="en-US" sz="2000" b="1" i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transparent</a:t>
            </a:r>
            <a:r>
              <a:rPr lang="en-US" sz="2000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government. </a:t>
            </a:r>
          </a:p>
        </p:txBody>
      </p:sp>
      <p:sp>
        <p:nvSpPr>
          <p:cNvPr id="2458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National Health IT Agenda</a:t>
            </a:r>
          </a:p>
        </p:txBody>
      </p:sp>
      <p:sp>
        <p:nvSpPr>
          <p:cNvPr id="2458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C61042-1542-4FCA-9687-74ADFE3919D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4000" y="1104900"/>
            <a:ext cx="8661400" cy="1622425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Health Architecture</a:t>
            </a:r>
            <a:br>
              <a:rPr lang="en-US" dirty="0" smtClean="0"/>
            </a:br>
            <a:r>
              <a:rPr lang="en-US" dirty="0" smtClean="0"/>
              <a:t>Advancing the Agenda</a:t>
            </a:r>
            <a:endParaRPr lang="en-US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8394700" cy="4432300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FHA ensures federal participation in ONC-led initiatives such as the NHIN, </a:t>
            </a:r>
            <a:br>
              <a:rPr lang="en-US" sz="14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NHIN Direct, EHR adoption, and CONNECT</a:t>
            </a:r>
          </a:p>
          <a:p>
            <a:pPr marL="0" indent="0">
              <a:lnSpc>
                <a:spcPct val="12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E-</a:t>
            </a:r>
            <a:r>
              <a:rPr lang="en-US" sz="1400" b="1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gov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initiative managed by ONC within HHS          • 26+ federal agencies participate in FHA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4188" y="508000"/>
            <a:ext cx="8150225" cy="5729288"/>
            <a:chOff x="484188" y="508000"/>
            <a:chExt cx="8150225" cy="5729288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7239000" y="508000"/>
              <a:ext cx="1395413" cy="1276350"/>
            </a:xfrm>
            <a:prstGeom prst="roundRect">
              <a:avLst>
                <a:gd name="adj" fmla="val 7787"/>
              </a:avLst>
            </a:prstGeom>
            <a:gradFill rotWithShape="1">
              <a:gsLst>
                <a:gs pos="0">
                  <a:srgbClr val="F2F2F2"/>
                </a:gs>
                <a:gs pos="28999">
                  <a:srgbClr val="FFFFFF"/>
                </a:gs>
                <a:gs pos="75999">
                  <a:srgbClr val="FFFFFF"/>
                </a:gs>
                <a:gs pos="100000">
                  <a:srgbClr val="BFBFBF"/>
                </a:gs>
              </a:gsLst>
              <a:lin ang="540000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c</a:t>
              </a:r>
              <a:endParaRPr lang="en-US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endParaRPr>
            </a:p>
          </p:txBody>
        </p:sp>
        <p:pic>
          <p:nvPicPr>
            <p:cNvPr id="32774" name="Picture 7" descr="FHA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29488" y="577850"/>
              <a:ext cx="1185862" cy="1185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5" name="Group 36"/>
            <p:cNvGrpSpPr>
              <a:grpSpLocks/>
            </p:cNvGrpSpPr>
            <p:nvPr/>
          </p:nvGrpSpPr>
          <p:grpSpPr bwMode="auto">
            <a:xfrm>
              <a:off x="484188" y="2649538"/>
              <a:ext cx="8150225" cy="3587750"/>
              <a:chOff x="914400" y="3074472"/>
              <a:chExt cx="7391400" cy="3254883"/>
            </a:xfrm>
          </p:grpSpPr>
          <p:grpSp>
            <p:nvGrpSpPr>
              <p:cNvPr id="32777" name="Group 38"/>
              <p:cNvGrpSpPr>
                <a:grpSpLocks/>
              </p:cNvGrpSpPr>
              <p:nvPr/>
            </p:nvGrpSpPr>
            <p:grpSpPr bwMode="auto">
              <a:xfrm>
                <a:off x="914400" y="3074472"/>
                <a:ext cx="7391400" cy="3254883"/>
                <a:chOff x="2923097" y="3603677"/>
                <a:chExt cx="6224180" cy="2739068"/>
              </a:xfrm>
            </p:grpSpPr>
            <p:pic>
              <p:nvPicPr>
                <p:cNvPr id="32779" name="Picture 72" descr="140px-United_States_Department_of_Defense_Seal_sv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973503" y="5076797"/>
                  <a:ext cx="545420" cy="537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0" name="Picture 83" descr="150px-US_CDC_logo_sv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96911" y="5141717"/>
                  <a:ext cx="549297" cy="407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1" name="Picture 87" descr="HEALTH RESOURCES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1350" t="8888" r="63490" b="26666"/>
                <a:stretch>
                  <a:fillRect/>
                </a:stretch>
              </p:blipFill>
              <p:spPr bwMode="auto">
                <a:xfrm>
                  <a:off x="8386016" y="3780806"/>
                  <a:ext cx="761261" cy="208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2" name="Picture 88" descr="180px-NIST_logo_sv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433657" y="5985822"/>
                  <a:ext cx="732826" cy="1883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3" name="Picture 79" descr="ahrq_banner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2544" t="10435" r="78870" b="31305"/>
                <a:stretch>
                  <a:fillRect/>
                </a:stretch>
              </p:blipFill>
              <p:spPr bwMode="auto">
                <a:xfrm>
                  <a:off x="2923097" y="4491701"/>
                  <a:ext cx="646231" cy="243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4" name="Picture 82" descr="200px-US-NIH-NCI-Logo_sv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056048" y="5916446"/>
                  <a:ext cx="536372" cy="327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5" name="Picture 90" descr="140px-US-FCC-Seal_svg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809304" y="4363294"/>
                  <a:ext cx="522155" cy="514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6" name="Picture 96" descr="140px-Department_of_state_svg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8545581" y="5037312"/>
                  <a:ext cx="594532" cy="58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7" name="Picture 73" descr="140px-NSF_svg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261367" y="5852163"/>
                  <a:ext cx="462702" cy="455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8" name="Picture 77" descr="180px-NIH_logo_svg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864867" y="4351042"/>
                  <a:ext cx="532494" cy="5244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9" name="Picture 81" descr="120px-US-DeptOfTransportation-Seal_svg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884604" y="5084435"/>
                  <a:ext cx="529909" cy="521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0" name="Picture 91" descr="140px-US-DeptOfVeteransAffairs-Seal-Large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01037" y="3603677"/>
                  <a:ext cx="566099" cy="557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1" name="Picture 75" descr="100px-Federal_Bureau_of_Prisons_Seal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392784" y="3618952"/>
                  <a:ext cx="545420" cy="526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2" name="Picture 76" descr="Centers_for_Medicare_and_Medicaid_Services_logo"/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817235" y="5151248"/>
                  <a:ext cx="578168" cy="412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3" name="Picture 95" descr="140px-US_Department_of_Homeland_Security_Seal_svg"/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8571430" y="4330651"/>
                  <a:ext cx="542834" cy="534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4" name="Picture 74" descr="140px-NASA_logo_svg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3918070" y="5107348"/>
                  <a:ext cx="571268" cy="4760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5" name="Picture 78" descr="SAMSA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6176202" y="5956544"/>
                  <a:ext cx="806497" cy="246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6" name="Picture 80" descr="160px-US-OfficeOfPersonnelManagement-Seal_svg"/>
                <p:cNvPicPr>
                  <a:picLocks noChangeAspect="1" noChangeArrowheads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5833044" y="5051975"/>
                  <a:ext cx="595825" cy="586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7" name="Picture 89" descr="140px-US-NationalLibraryOfMedicine-Seal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4136126" y="3622134"/>
                  <a:ext cx="528617" cy="520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8" name="Picture 94" descr="140px-US-DeptOfAgriculture-Seal"/>
                <p:cNvPicPr>
                  <a:picLocks noChangeAspect="1" noChangeArrowheads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852429" y="4335767"/>
                  <a:ext cx="563513" cy="555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9" name="Picture 85" descr="200px-Food_and_Drug_Administration_logo_svg"/>
                <p:cNvPicPr>
                  <a:picLocks noChangeAspect="1" noChangeArrowheads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2965102" y="5960999"/>
                  <a:ext cx="562222" cy="238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800" name="Picture 86" descr="140px-US-SocialSecurityAdmin-Seal_svg"/>
                <p:cNvPicPr>
                  <a:picLocks noChangeAspect="1" noChangeArrowheads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3901501" y="4361225"/>
                  <a:ext cx="511815" cy="504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801" name="Picture 92" descr="140px-US-DeptOfHHS-Seal_svg"/>
                <p:cNvPicPr>
                  <a:picLocks noChangeAspect="1" noChangeArrowheads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7483472" y="3663720"/>
                  <a:ext cx="480796" cy="473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802" name="Picture 93" descr="140px-US-DeptOfEnergy-Seal_svg"/>
                <p:cNvPicPr>
                  <a:picLocks noChangeAspect="1" noChangeArrowheads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7667103" y="4335767"/>
                  <a:ext cx="563513" cy="555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803" name="Picture 97" descr="140px-Environmental_Protection_Agency_logo_svg"/>
                <p:cNvPicPr>
                  <a:picLocks noChangeAspect="1" noChangeArrowheads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8545581" y="5701184"/>
                  <a:ext cx="594532" cy="64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2778" name="Picture 34" descr="ihs.png"/>
              <p:cNvPicPr>
                <a:picLocks noChangeAspect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1016000" y="3098800"/>
                <a:ext cx="622300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776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9420E0-2F45-4923-AB50-3E3BB237DE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196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9"/>
          <p:cNvGrpSpPr>
            <a:grpSpLocks/>
          </p:cNvGrpSpPr>
          <p:nvPr/>
        </p:nvGrpSpPr>
        <p:grpSpPr bwMode="auto">
          <a:xfrm>
            <a:off x="838200" y="1371600"/>
            <a:ext cx="7419975" cy="5029200"/>
            <a:chOff x="1333500" y="1028700"/>
            <a:chExt cx="7419975" cy="5029200"/>
          </a:xfrm>
        </p:grpSpPr>
        <p:pic>
          <p:nvPicPr>
            <p:cNvPr id="65542" name="Picture 8" descr="arrow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1475" y="2058988"/>
              <a:ext cx="4406900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ONNECT"/>
            <p:cNvPicPr>
              <a:picLocks noChangeAspect="1"/>
            </p:cNvPicPr>
            <p:nvPr/>
          </p:nvPicPr>
          <p:blipFill>
            <a:blip r:embed="rId4"/>
            <a:srcRect t="27315" b="37148"/>
            <a:stretch>
              <a:fillRect/>
            </a:stretch>
          </p:blipFill>
          <p:spPr bwMode="auto">
            <a:xfrm>
              <a:off x="3841750" y="1028700"/>
              <a:ext cx="2625725" cy="987425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>
              <a:outerShdw dist="38100" dir="2700000" rotWithShape="0">
                <a:srgbClr val="808080">
                  <a:alpha val="42998"/>
                </a:srgbClr>
              </a:outerShdw>
            </a:effectLst>
          </p:spPr>
        </p:pic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333500" y="4914900"/>
              <a:ext cx="1990725" cy="6334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02320"/>
                </a:gs>
                <a:gs pos="100000">
                  <a:srgbClr val="2F7F70"/>
                </a:gs>
              </a:gsLst>
              <a:lin ang="5400000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Reform Objectives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6764338" y="4914900"/>
              <a:ext cx="1989137" cy="6334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1181B"/>
                </a:gs>
                <a:gs pos="100000">
                  <a:srgbClr val="3D586F"/>
                </a:gs>
              </a:gsLst>
              <a:lin ang="5400000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Meaningful Use Objectives</a:t>
              </a:r>
            </a:p>
          </p:txBody>
        </p:sp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3694113" y="5424488"/>
              <a:ext cx="2890837" cy="633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D5870"/>
                </a:gs>
                <a:gs pos="100000">
                  <a:srgbClr val="7F9AAF"/>
                </a:gs>
              </a:gsLst>
              <a:lin ang="5400000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Transparent Government Objectives</a:t>
              </a:r>
            </a:p>
          </p:txBody>
        </p:sp>
      </p:grpSp>
      <p:sp>
        <p:nvSpPr>
          <p:cNvPr id="6554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Meeting Multiple Objectives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200400" cy="4786489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 smtClean="0">
                <a:solidFill>
                  <a:schemeClr val="accent1"/>
                </a:solidFill>
              </a:rPr>
              <a:t>CONNECT promotes the widespread adoption of interoperable health IT. 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accent1"/>
                </a:solidFill>
              </a:rPr>
              <a:t/>
            </a:r>
            <a:br>
              <a:rPr lang="en-US" sz="1700" dirty="0" smtClean="0">
                <a:solidFill>
                  <a:schemeClr val="accent1"/>
                </a:solidFill>
              </a:rPr>
            </a:br>
            <a:r>
              <a:rPr lang="en-US" sz="1700" dirty="0" smtClean="0">
                <a:solidFill>
                  <a:schemeClr val="accent1"/>
                </a:solidFill>
              </a:rPr>
              <a:t>It uses nationally recognized standards, conventions and trust agreements, to address multiple complex objectives simultaneously.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486400" y="2743200"/>
            <a:ext cx="3352800" cy="3505200"/>
          </a:xfrm>
        </p:spPr>
        <p:txBody>
          <a:bodyPr/>
          <a:lstStyle/>
          <a:p>
            <a:pPr marL="0" lvl="0" indent="0">
              <a:buNone/>
            </a:pPr>
            <a:r>
              <a:rPr lang="en-GB" sz="1700" b="1" dirty="0" smtClean="0">
                <a:solidFill>
                  <a:schemeClr val="accent1"/>
                </a:solidFill>
              </a:rPr>
              <a:t>CONNECT is a federally funded, Open Source software solution that is a: </a:t>
            </a:r>
            <a:endParaRPr lang="en-US" sz="1700" b="1" dirty="0" smtClean="0">
              <a:solidFill>
                <a:schemeClr val="accent1"/>
              </a:solidFill>
            </a:endParaRPr>
          </a:p>
          <a:p>
            <a:pPr lvl="0"/>
            <a:r>
              <a:rPr lang="en-GB" sz="1700" dirty="0" smtClean="0">
                <a:solidFill>
                  <a:schemeClr val="accent1"/>
                </a:solidFill>
              </a:rPr>
              <a:t>  Platform for Participation</a:t>
            </a:r>
            <a:endParaRPr lang="en-US" sz="1700" dirty="0" smtClean="0">
              <a:solidFill>
                <a:schemeClr val="accent1"/>
              </a:solidFill>
            </a:endParaRPr>
          </a:p>
          <a:p>
            <a:pPr lvl="0"/>
            <a:r>
              <a:rPr lang="en-GB" sz="1700" dirty="0" smtClean="0">
                <a:solidFill>
                  <a:schemeClr val="accent1"/>
                </a:solidFill>
              </a:rPr>
              <a:t>  Platform for Innovation</a:t>
            </a:r>
            <a:endParaRPr lang="en-US" sz="1700" dirty="0" smtClean="0">
              <a:solidFill>
                <a:schemeClr val="accent1"/>
              </a:solidFill>
            </a:endParaRPr>
          </a:p>
        </p:txBody>
      </p:sp>
      <p:sp>
        <p:nvSpPr>
          <p:cNvPr id="6554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333-6D3B-4DEE-BA57-9CDC8DDE45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1673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08000" y="1003300"/>
            <a:ext cx="8216900" cy="5422900"/>
            <a:chOff x="508000" y="1003300"/>
            <a:chExt cx="8216900" cy="5422900"/>
          </a:xfrm>
        </p:grpSpPr>
        <p:sp>
          <p:nvSpPr>
            <p:cNvPr id="13" name="Rounded Rectangle 12"/>
            <p:cNvSpPr/>
            <p:nvPr/>
          </p:nvSpPr>
          <p:spPr>
            <a:xfrm>
              <a:off x="508000" y="1003300"/>
              <a:ext cx="4038600" cy="5422900"/>
            </a:xfrm>
            <a:prstGeom prst="roundRect">
              <a:avLst>
                <a:gd name="adj" fmla="val 2516"/>
              </a:avLst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86300" y="1003300"/>
              <a:ext cx="4038600" cy="5422900"/>
            </a:xfrm>
            <a:prstGeom prst="roundRect">
              <a:avLst>
                <a:gd name="adj" fmla="val 2516"/>
              </a:avLst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NHIN_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116" y="1130300"/>
              <a:ext cx="1241084" cy="825834"/>
            </a:xfrm>
            <a:prstGeom prst="rect">
              <a:avLst/>
            </a:prstGeom>
          </p:spPr>
        </p:pic>
        <p:pic>
          <p:nvPicPr>
            <p:cNvPr id="16" name="Picture 15" descr="CONNECT_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8700" y="1263650"/>
              <a:ext cx="1888718" cy="552450"/>
            </a:xfrm>
            <a:prstGeom prst="rect">
              <a:avLst/>
            </a:prstGeom>
          </p:spPr>
        </p:pic>
        <p:pic>
          <p:nvPicPr>
            <p:cNvPr id="19" name="Picture 18" descr="Screen shot 2010-07-16 at 2.32.42 PM.png"/>
            <p:cNvPicPr>
              <a:picLocks noChangeAspect="1"/>
            </p:cNvPicPr>
            <p:nvPr/>
          </p:nvPicPr>
          <p:blipFill>
            <a:blip r:embed="rId4"/>
            <a:srcRect b="24989"/>
            <a:stretch>
              <a:fillRect/>
            </a:stretch>
          </p:blipFill>
          <p:spPr>
            <a:xfrm>
              <a:off x="2613886" y="1028366"/>
              <a:ext cx="1885496" cy="9717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20" name="Picture 19" descr="Screen shot 2010-07-16 at 2.33.19 PM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4472"/>
            <a:stretch>
              <a:fillRect/>
            </a:stretch>
          </p:blipFill>
          <p:spPr>
            <a:xfrm>
              <a:off x="6927178" y="1041400"/>
              <a:ext cx="1772321" cy="994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NHIN Exchange and CONNECT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2197100"/>
            <a:ext cx="3822700" cy="478648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600" b="1" dirty="0" smtClean="0">
                <a:solidFill>
                  <a:srgbClr val="063E80"/>
                </a:solidFill>
              </a:rPr>
              <a:t>The Nationwide Health Information Network (NHIN) is a set of standards, services, and policies that enable secure health information exchange over the internet.</a:t>
            </a:r>
            <a:endParaRPr lang="en-GB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NHIN Exchange connects a diverse set of federal agencies and private organizations to securely exchange electronic health information using the NHIN services. (For example: SSA – </a:t>
            </a:r>
            <a:r>
              <a:rPr lang="en-GB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MedVirginia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DoD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VA and KP)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197100"/>
            <a:ext cx="3810000" cy="478648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600" b="1" dirty="0" smtClean="0">
                <a:solidFill>
                  <a:srgbClr val="063E80"/>
                </a:solidFill>
                <a:ea typeface="ＭＳ Ｐゴシック" pitchFamily="34" charset="-128"/>
              </a:rPr>
              <a:t>CONNECT is a federally funded and developed open source reference implementation of the NHIN Exchange standards and services.</a:t>
            </a:r>
          </a:p>
          <a:p>
            <a:pPr marL="230188" lvl="1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CONNECT is using an effective public – private collaboration to create a secure, standard platform for health information exchange</a:t>
            </a:r>
          </a:p>
          <a:p>
            <a:pPr marL="230188" lvl="1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NHIN Exchange participants save resources by using CONNECT instead of developing their own implementation of the NHIN Exchange standards and services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A935-971B-4B00-A999-ECD9961501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and 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88000" cy="47827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 smtClean="0"/>
              <a:t>CONNECT Code is Released Under</a:t>
            </a:r>
            <a:br>
              <a:rPr lang="en-US" sz="1800" b="1" dirty="0" smtClean="0"/>
            </a:br>
            <a:r>
              <a:rPr lang="en-US" sz="1800" b="1" dirty="0" smtClean="0"/>
              <a:t>the New BSD License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Release as Open Source April 2009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CONNECT Open Source Community Announcement June 2009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CONNECT Community Events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CONNECT Training Seminars/Webinars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CONNECT Code-A-Thons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CONNECT Community Focus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Getting organizations into production exchanging health information</a:t>
            </a:r>
          </a:p>
          <a:p>
            <a:pPr marL="914400" lvl="2">
              <a:spcAft>
                <a:spcPts val="0"/>
              </a:spcAft>
            </a:pPr>
            <a:r>
              <a:rPr lang="en-US" sz="1800" dirty="0" smtClean="0"/>
              <a:t>NHIN Exchange based production</a:t>
            </a:r>
          </a:p>
          <a:p>
            <a:pPr marL="914400" lvl="2">
              <a:spcAft>
                <a:spcPts val="600"/>
              </a:spcAft>
            </a:pPr>
            <a:r>
              <a:rPr lang="en-US" sz="1800" dirty="0" smtClean="0"/>
              <a:t>Non-NHIN Exchange based production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A935-971B-4B00-A999-ECD99615010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3878310168_bc91e635eb.jpg"/>
          <p:cNvPicPr>
            <a:picLocks noChangeAspect="1"/>
          </p:cNvPicPr>
          <p:nvPr/>
        </p:nvPicPr>
        <p:blipFill>
          <a:blip r:embed="rId2"/>
          <a:srcRect l="33120" r="15840"/>
          <a:stretch>
            <a:fillRect/>
          </a:stretch>
        </p:blipFill>
        <p:spPr>
          <a:xfrm>
            <a:off x="5715000" y="1295400"/>
            <a:ext cx="2957510" cy="434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63563" y="1203325"/>
            <a:ext cx="7964487" cy="5540375"/>
            <a:chOff x="563563" y="1203325"/>
            <a:chExt cx="7964487" cy="5540375"/>
          </a:xfrm>
        </p:grpSpPr>
        <p:sp>
          <p:nvSpPr>
            <p:cNvPr id="46082" name="TextBox 38"/>
            <p:cNvSpPr txBox="1">
              <a:spLocks noChangeArrowheads="1"/>
            </p:cNvSpPr>
            <p:nvPr/>
          </p:nvSpPr>
          <p:spPr bwMode="auto">
            <a:xfrm>
              <a:off x="4778375" y="1203325"/>
              <a:ext cx="10048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latin typeface="Calibri" pitchFamily="34" charset="0"/>
                </a:rPr>
                <a:t>Test/Demo</a:t>
              </a:r>
            </a:p>
          </p:txBody>
        </p:sp>
        <p:sp>
          <p:nvSpPr>
            <p:cNvPr id="46083" name="TextBox 39"/>
            <p:cNvSpPr txBox="1">
              <a:spLocks noChangeArrowheads="1"/>
            </p:cNvSpPr>
            <p:nvPr/>
          </p:nvSpPr>
          <p:spPr bwMode="auto">
            <a:xfrm>
              <a:off x="6362700" y="1203325"/>
              <a:ext cx="21653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latin typeface="Calibri" pitchFamily="34" charset="0"/>
                </a:rPr>
                <a:t>Production</a:t>
              </a:r>
            </a:p>
          </p:txBody>
        </p:sp>
        <p:sp>
          <p:nvSpPr>
            <p:cNvPr id="46084" name="TextBox 38"/>
            <p:cNvSpPr txBox="1">
              <a:spLocks noChangeArrowheads="1"/>
            </p:cNvSpPr>
            <p:nvPr/>
          </p:nvSpPr>
          <p:spPr bwMode="auto">
            <a:xfrm>
              <a:off x="563563" y="1203325"/>
              <a:ext cx="3462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Calibri" pitchFamily="34" charset="0"/>
                </a:rPr>
                <a:t>Federal Adopters</a:t>
              </a:r>
            </a:p>
          </p:txBody>
        </p:sp>
        <p:sp>
          <p:nvSpPr>
            <p:cNvPr id="46085" name="TextBox 52"/>
            <p:cNvSpPr txBox="1">
              <a:spLocks noChangeArrowheads="1"/>
            </p:cNvSpPr>
            <p:nvPr/>
          </p:nvSpPr>
          <p:spPr bwMode="auto">
            <a:xfrm>
              <a:off x="622300" y="1516063"/>
              <a:ext cx="3532188" cy="447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Centers for Disease Control &amp; Prevention 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Centers for Medicare &amp; Medicaid Services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	OFM (</a:t>
              </a:r>
              <a:r>
                <a:rPr lang="en-US" sz="1200" b="1" dirty="0" err="1">
                  <a:solidFill>
                    <a:schemeClr val="accent1"/>
                  </a:solidFill>
                  <a:latin typeface="Calibri" pitchFamily="34" charset="0"/>
                </a:rPr>
                <a:t>esMD</a:t>
              </a: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)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	OCSQ (PQRI)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	 OCSQ (C-HIEP)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	 CMSO (MITA Claims Submission)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Department of Defense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Department of Homeland Security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Department of Veterans Affairs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Food and Drug Administration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Federal Communications Commission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Indian Health Service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National Cancer Institute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National Disaster Medical System</a:t>
              </a:r>
            </a:p>
            <a:p>
              <a:pPr>
                <a:spcAft>
                  <a:spcPts val="85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alibri" pitchFamily="34" charset="0"/>
                </a:rPr>
                <a:t>Social Security Administration</a:t>
              </a:r>
            </a:p>
          </p:txBody>
        </p: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>
              <a:off x="665163" y="1814513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665163" y="2111375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>
              <a:off x="665163" y="2408238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>
              <a:off x="665163" y="2705100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2" name="Straight Connector 81"/>
            <p:cNvCxnSpPr>
              <a:cxnSpLocks noChangeShapeType="1"/>
            </p:cNvCxnSpPr>
            <p:nvPr/>
          </p:nvCxnSpPr>
          <p:spPr bwMode="auto">
            <a:xfrm>
              <a:off x="665163" y="3595688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6" name="Straight Connector 85"/>
            <p:cNvCxnSpPr>
              <a:cxnSpLocks noChangeShapeType="1"/>
            </p:cNvCxnSpPr>
            <p:nvPr/>
          </p:nvCxnSpPr>
          <p:spPr bwMode="auto">
            <a:xfrm>
              <a:off x="665163" y="4187825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>
              <a:off x="665163" y="4484688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>
              <a:off x="665163" y="5078413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>
              <a:off x="665163" y="5375275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0" name="Straight Connector 89"/>
            <p:cNvCxnSpPr>
              <a:cxnSpLocks noChangeShapeType="1"/>
            </p:cNvCxnSpPr>
            <p:nvPr/>
          </p:nvCxnSpPr>
          <p:spPr bwMode="auto">
            <a:xfrm>
              <a:off x="665163" y="1517650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>
              <a:off x="665163" y="4781550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>
              <a:off x="665163" y="3001963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>
              <a:off x="665163" y="3298825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5" name="Straight Connector 94"/>
            <p:cNvCxnSpPr>
              <a:cxnSpLocks noChangeShapeType="1"/>
            </p:cNvCxnSpPr>
            <p:nvPr/>
          </p:nvCxnSpPr>
          <p:spPr bwMode="auto">
            <a:xfrm>
              <a:off x="665163" y="3890963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6" name="Straight Connector 95"/>
            <p:cNvCxnSpPr>
              <a:cxnSpLocks noChangeShapeType="1"/>
            </p:cNvCxnSpPr>
            <p:nvPr/>
          </p:nvCxnSpPr>
          <p:spPr bwMode="auto">
            <a:xfrm>
              <a:off x="665163" y="5672138"/>
              <a:ext cx="7862887" cy="1587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8" name="Straight Connector 97"/>
            <p:cNvCxnSpPr>
              <a:cxnSpLocks noChangeShapeType="1"/>
            </p:cNvCxnSpPr>
            <p:nvPr/>
          </p:nvCxnSpPr>
          <p:spPr bwMode="auto">
            <a:xfrm>
              <a:off x="665163" y="5969000"/>
              <a:ext cx="7862887" cy="1588"/>
            </a:xfrm>
            <a:prstGeom prst="line">
              <a:avLst/>
            </a:prstGeom>
            <a:noFill/>
            <a:ln w="6350">
              <a:solidFill>
                <a:srgbClr val="BCBEBE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6102" name="Picture 43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3900" y="1543050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3" name="Picture 50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3900" y="3322638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4" name="Picture 52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3900" y="3916363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5" name="Picture 55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3900" y="4805363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6" name="Picture 60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3900" y="5399088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7" name="Picture 61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3900" y="5695950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8" name="Picture 104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1839913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9" name="Picture 105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2136775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0" name="Picture 106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2433638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1" name="Picture 107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2728913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2" name="Picture 108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3025775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3" name="Picture 110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3619500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4" name="Picture 112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4213225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5" name="Picture 113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4510088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6" name="Picture 115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9500" y="5102225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7" name="TextBox 52"/>
            <p:cNvSpPr txBox="1">
              <a:spLocks noChangeArrowheads="1"/>
            </p:cNvSpPr>
            <p:nvPr/>
          </p:nvSpPr>
          <p:spPr bwMode="auto">
            <a:xfrm>
              <a:off x="5181600" y="1516063"/>
              <a:ext cx="1143000" cy="417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2010-2011*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2010-2011*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6118" name="TextBox 52"/>
            <p:cNvSpPr txBox="1">
              <a:spLocks noChangeArrowheads="1"/>
            </p:cNvSpPr>
            <p:nvPr/>
          </p:nvSpPr>
          <p:spPr bwMode="auto">
            <a:xfrm>
              <a:off x="7340600" y="1516063"/>
              <a:ext cx="914400" cy="477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2009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2010*</a:t>
              </a:r>
            </a:p>
            <a:p>
              <a:pPr>
                <a:spcAft>
                  <a:spcPts val="850"/>
                </a:spcAft>
              </a:pPr>
              <a:r>
                <a:rPr lang="en-US" sz="1200" b="1">
                  <a:solidFill>
                    <a:schemeClr val="tx2"/>
                  </a:solidFill>
                  <a:latin typeface="Calibri" pitchFamily="34" charset="0"/>
                </a:rPr>
                <a:t>2009</a:t>
              </a:r>
            </a:p>
            <a:p>
              <a:pPr>
                <a:spcAft>
                  <a:spcPts val="850"/>
                </a:spcAft>
              </a:pPr>
              <a:endParaRPr lang="en-US" sz="1200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pic>
          <p:nvPicPr>
            <p:cNvPr id="46119" name="Picture 134" descr="nhi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3200" y="6470650"/>
              <a:ext cx="2730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1739900" y="6446838"/>
              <a:ext cx="27813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ＭＳ Ｐゴシック" charset="-128"/>
                  <a:cs typeface="Calibri"/>
                </a:rPr>
                <a:t>CONNECT and NHIN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606800" y="6446838"/>
              <a:ext cx="27813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ＭＳ Ｐゴシック" charset="-128"/>
                </a:rPr>
                <a:t>* Planned</a:t>
              </a:r>
            </a:p>
          </p:txBody>
        </p:sp>
      </p:grpSp>
      <p:sp>
        <p:nvSpPr>
          <p:cNvPr id="46122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NHIN/CONNECT Implementation Status</a:t>
            </a:r>
          </a:p>
        </p:txBody>
      </p:sp>
      <p:sp>
        <p:nvSpPr>
          <p:cNvPr id="4612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0A1-7292-4AB3-A4D5-7A218F3B09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129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CT Seminar PPT Template">
  <a:themeElements>
    <a:clrScheme name="Custom 6">
      <a:dk1>
        <a:srgbClr val="000000"/>
      </a:dk1>
      <a:lt1>
        <a:srgbClr val="FFFFFF"/>
      </a:lt1>
      <a:dk2>
        <a:srgbClr val="343370"/>
      </a:dk2>
      <a:lt2>
        <a:srgbClr val="808080"/>
      </a:lt2>
      <a:accent1>
        <a:srgbClr val="063E80"/>
      </a:accent1>
      <a:accent2>
        <a:srgbClr val="C40B2C"/>
      </a:accent2>
      <a:accent3>
        <a:srgbClr val="BCBEBE"/>
      </a:accent3>
      <a:accent4>
        <a:srgbClr val="84ADD1"/>
      </a:accent4>
      <a:accent5>
        <a:srgbClr val="E5EED6"/>
      </a:accent5>
      <a:accent6>
        <a:srgbClr val="DE6424"/>
      </a:accent6>
      <a:hlink>
        <a:srgbClr val="365D75"/>
      </a:hlink>
      <a:folHlink>
        <a:srgbClr val="B97A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 Seminar PPT Template</Template>
  <TotalTime>18700</TotalTime>
  <Words>1183</Words>
  <Application>Microsoft Office PowerPoint</Application>
  <PresentationFormat>On-screen Show (4:3)</PresentationFormat>
  <Paragraphs>318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CONNECT Seminar PPT Template</vt:lpstr>
      <vt:lpstr>Open Source’s Role in CONNECTing the Public and Private Sector Healthcare Communities  David Riley, CONNECT Lead FHA, Contractor OSCON, July 21</vt:lpstr>
      <vt:lpstr>A Nation’s Call to Action</vt:lpstr>
      <vt:lpstr>The Current State of Affairs: A Disjointed, Expensive Healthcare System</vt:lpstr>
      <vt:lpstr>The National Health IT Agenda</vt:lpstr>
      <vt:lpstr>Federal Health Architecture Advancing the Agenda</vt:lpstr>
      <vt:lpstr>CONNECT Meeting Multiple Objectives</vt:lpstr>
      <vt:lpstr>NHIN Exchange and CONNECT  </vt:lpstr>
      <vt:lpstr>CONNECT and Open Source</vt:lpstr>
      <vt:lpstr>NHIN/CONNECT Implementation Status</vt:lpstr>
      <vt:lpstr>NHIN/CONNECT Implementation Status</vt:lpstr>
      <vt:lpstr>Vendors Solutions with CONNECT</vt:lpstr>
      <vt:lpstr>NHIN Exchange Specifications and Operational Infrastructure</vt:lpstr>
      <vt:lpstr>CONNECT Development Environment  Version 3.0</vt:lpstr>
      <vt:lpstr>CONNECT Architecture Message from NHIN</vt:lpstr>
      <vt:lpstr>CONNECT Architecture Message to NHIN</vt:lpstr>
      <vt:lpstr>CONNECT Adapter: Organizational SOA Starter Kit</vt:lpstr>
      <vt:lpstr>What’s cooking for CONNECT 3.1?</vt:lpstr>
      <vt:lpstr>What’s cooking for CONNECT 3.1?</vt:lpstr>
      <vt:lpstr>Work anticipated in CONNECT 3.2</vt:lpstr>
      <vt:lpstr>Upcoming Events</vt:lpstr>
      <vt:lpstr>CONNECT Community Portal connectopensource.org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CONNNECT Architecture Overview</dc:title>
  <dc:creator>Les Westberg</dc:creator>
  <cp:lastModifiedBy>David.Riley</cp:lastModifiedBy>
  <cp:revision>242</cp:revision>
  <dcterms:created xsi:type="dcterms:W3CDTF">2010-07-16T17:30:55Z</dcterms:created>
  <dcterms:modified xsi:type="dcterms:W3CDTF">2010-07-22T17:19:10Z</dcterms:modified>
</cp:coreProperties>
</file>